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7"/>
  </p:notesMasterIdLst>
  <p:sldIdLst>
    <p:sldId id="256" r:id="rId2"/>
    <p:sldId id="257" r:id="rId3"/>
    <p:sldId id="335" r:id="rId4"/>
    <p:sldId id="281" r:id="rId5"/>
    <p:sldId id="336" r:id="rId6"/>
  </p:sldIdLst>
  <p:sldSz cx="9144000" cy="6858000" type="screen4x3"/>
  <p:notesSz cx="6781800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C0869E89-80E8-4C54-B88D-049FC2E3285F}">
          <p14:sldIdLst>
            <p14:sldId id="256"/>
            <p14:sldId id="257"/>
            <p14:sldId id="335"/>
            <p14:sldId id="281"/>
            <p14:sldId id="336"/>
          </p14:sldIdLst>
        </p14:section>
        <p14:section name="Раздел без заголовка" id="{FB0E3051-A9D8-42C0-9C2B-A0904876BE8D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645" autoAdjust="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49" d="100"/>
          <a:sy n="49" d="100"/>
        </p:scale>
        <p:origin x="-1944" y="-108"/>
      </p:cViewPr>
      <p:guideLst>
        <p:guide orient="horz" pos="3126"/>
        <p:guide pos="21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1666666666666664E-2"/>
          <c:y val="0.14342446333741218"/>
          <c:w val="0.58252154418197721"/>
          <c:h val="0.85657553666258779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Pt>
            <c:idx val="0"/>
            <c:bubble3D val="0"/>
            <c:spPr>
              <a:solidFill>
                <a:srgbClr val="00B050"/>
              </a:solidFill>
            </c:spPr>
          </c:dPt>
          <c:dPt>
            <c:idx val="1"/>
            <c:bubble3D val="0"/>
            <c:spPr>
              <a:solidFill>
                <a:srgbClr val="00B0F0"/>
              </a:solidFill>
            </c:spPr>
          </c:dPt>
          <c:dPt>
            <c:idx val="2"/>
            <c:bubble3D val="0"/>
            <c:spPr>
              <a:solidFill>
                <a:srgbClr val="7030A0"/>
              </a:solidFill>
            </c:spPr>
          </c:dPt>
          <c:dLbls>
            <c:dLblPos val="bestFit"/>
            <c:showLegendKey val="0"/>
            <c:showVal val="1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Лист1!$A$2:$A$4</c:f>
              <c:strCache>
                <c:ptCount val="3"/>
                <c:pt idx="0">
                  <c:v>Средства областного бюджета</c:v>
                </c:pt>
                <c:pt idx="1">
                  <c:v>Средства местного бюджета</c:v>
                </c:pt>
                <c:pt idx="2">
                  <c:v>Пожертвования физических лиц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105</c:v>
                </c:pt>
                <c:pt idx="1">
                  <c:v>37.5</c:v>
                </c:pt>
                <c:pt idx="2">
                  <c:v>7.5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8113265529308842"/>
          <c:y val="8.5531700194377017E-2"/>
          <c:w val="0.31886734470691164"/>
          <c:h val="0.81969920721280898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46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750" y="0"/>
            <a:ext cx="293846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E3566F-C162-4B3C-9C75-3057F57DBF29}" type="datetimeFigureOut">
              <a:rPr lang="ru-RU" smtClean="0"/>
              <a:t>02.03.2022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9638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7863" y="4714875"/>
            <a:ext cx="54260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3846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750" y="9428163"/>
            <a:ext cx="293846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65E83-3D84-46CA-8135-12E3AD6593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53879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02.03.2022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02.03.2022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02.03.2022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02.03.2022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02.03.2022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02.03.2022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02.03.2022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02.03.2022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02.03.2022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02.03.2022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02.03.2022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41773FD4-FBF4-4458-8167-A6D7528D56DF}" type="datetimeFigureOut">
              <a:rPr lang="ru-RU" smtClean="0"/>
              <a:t>02.03.2022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323528" y="404664"/>
            <a:ext cx="8458200" cy="165618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b="1" i="1" dirty="0">
                <a:solidFill>
                  <a:srgbClr val="FF0066"/>
                </a:solidFill>
              </a:rPr>
              <a:t>Народный бюджет </a:t>
            </a:r>
            <a:br>
              <a:rPr lang="ru-RU" sz="4400" b="1" i="1" dirty="0">
                <a:solidFill>
                  <a:srgbClr val="FF0066"/>
                </a:solidFill>
              </a:rPr>
            </a:br>
            <a:r>
              <a:rPr lang="ru-RU" b="1" i="1" dirty="0" smtClean="0">
                <a:solidFill>
                  <a:srgbClr val="FF0066"/>
                </a:solidFill>
              </a:rPr>
              <a:t>сельского поселения </a:t>
            </a:r>
            <a:r>
              <a:rPr lang="ru-RU" b="1" i="1" dirty="0" err="1" smtClean="0">
                <a:solidFill>
                  <a:srgbClr val="FF0066"/>
                </a:solidFill>
              </a:rPr>
              <a:t>артюшинское</a:t>
            </a:r>
            <a:r>
              <a:rPr lang="ru-RU" b="1" i="1" dirty="0">
                <a:solidFill>
                  <a:srgbClr val="FF0066"/>
                </a:solidFill>
              </a:rPr>
              <a:t/>
            </a:r>
            <a:br>
              <a:rPr lang="ru-RU" b="1" i="1" dirty="0">
                <a:solidFill>
                  <a:srgbClr val="FF0066"/>
                </a:solidFill>
              </a:rPr>
            </a:br>
            <a:r>
              <a:rPr lang="ru-RU" b="1" i="1" dirty="0" smtClean="0">
                <a:solidFill>
                  <a:srgbClr val="FF0066"/>
                </a:solidFill>
              </a:rPr>
              <a:t>2021 </a:t>
            </a:r>
            <a:r>
              <a:rPr lang="ru-RU" b="1" i="1" dirty="0">
                <a:solidFill>
                  <a:srgbClr val="FF0066"/>
                </a:solidFill>
              </a:rPr>
              <a:t>год</a:t>
            </a:r>
            <a:endParaRPr lang="ru-RU" dirty="0">
              <a:solidFill>
                <a:srgbClr val="FF0066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5301208"/>
            <a:ext cx="8496944" cy="1054968"/>
          </a:xfrm>
        </p:spPr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000" b="1" dirty="0" smtClean="0">
                <a:ln w="11430"/>
                <a:solidFill>
                  <a:srgbClr val="FF00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Очистка и обустройство подъездов к пожарным водоёмам в п. Лаврово</a:t>
            </a:r>
            <a:endParaRPr lang="ru-RU" sz="3000" b="1" u="sng" dirty="0">
              <a:ln w="11430"/>
              <a:solidFill>
                <a:srgbClr val="FF0066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843807" y="1091919"/>
            <a:ext cx="3168353" cy="51845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18848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2916" y="1412776"/>
            <a:ext cx="8775404" cy="792088"/>
          </a:xfrm>
          <a:ln>
            <a:solidFill>
              <a:schemeClr val="accent3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ru-RU" sz="3300" b="1" dirty="0" smtClean="0">
                <a:solidFill>
                  <a:srgbClr val="FF0066"/>
                </a:solidFill>
                <a:effectLst/>
              </a:rPr>
              <a:t>Проблемы, на решение которых направлен проект:</a:t>
            </a:r>
            <a:br>
              <a:rPr lang="ru-RU" sz="3300" b="1" dirty="0" smtClean="0">
                <a:solidFill>
                  <a:srgbClr val="FF0066"/>
                </a:solidFill>
                <a:effectLst/>
              </a:rPr>
            </a:br>
            <a:r>
              <a:rPr lang="ru-RU" sz="3400" dirty="0" smtClean="0">
                <a:solidFill>
                  <a:schemeClr val="accent3">
                    <a:lumMod val="75000"/>
                  </a:schemeClr>
                </a:solidFill>
                <a:effectLst/>
              </a:rPr>
              <a:t/>
            </a:r>
            <a:br>
              <a:rPr lang="ru-RU" sz="3400" dirty="0" smtClean="0">
                <a:solidFill>
                  <a:schemeClr val="accent3">
                    <a:lumMod val="75000"/>
                  </a:schemeClr>
                </a:solidFill>
                <a:effectLst/>
              </a:rPr>
            </a:br>
            <a:r>
              <a:rPr lang="ru-RU" sz="3400" dirty="0" smtClean="0">
                <a:solidFill>
                  <a:schemeClr val="accent3">
                    <a:lumMod val="75000"/>
                  </a:schemeClr>
                </a:solidFill>
                <a:effectLst/>
              </a:rPr>
              <a:t/>
            </a:r>
            <a:br>
              <a:rPr lang="ru-RU" sz="3400" dirty="0" smtClean="0">
                <a:solidFill>
                  <a:schemeClr val="accent3">
                    <a:lumMod val="75000"/>
                  </a:schemeClr>
                </a:solidFill>
                <a:effectLst/>
              </a:rPr>
            </a:br>
            <a:r>
              <a:rPr lang="ru-RU" sz="3400" dirty="0" smtClean="0">
                <a:solidFill>
                  <a:schemeClr val="accent3">
                    <a:lumMod val="75000"/>
                  </a:schemeClr>
                </a:solidFill>
                <a:effectLst/>
              </a:rPr>
              <a:t/>
            </a:r>
            <a:br>
              <a:rPr lang="ru-RU" sz="3400" dirty="0" smtClean="0">
                <a:solidFill>
                  <a:schemeClr val="accent3">
                    <a:lumMod val="75000"/>
                  </a:schemeClr>
                </a:solidFill>
                <a:effectLst/>
              </a:rPr>
            </a:br>
            <a:endParaRPr lang="ru-RU" sz="3400" dirty="0">
              <a:solidFill>
                <a:schemeClr val="accent3">
                  <a:lumMod val="75000"/>
                </a:schemeClr>
              </a:solidFill>
              <a:effectLst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75149" y="1772816"/>
            <a:ext cx="8708134" cy="1728192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/>
              <a:t>В  п</a:t>
            </a:r>
            <a:r>
              <a:rPr lang="ru-RU" sz="2800" b="1" i="1" dirty="0" smtClean="0"/>
              <a:t>. Лаврово  </a:t>
            </a:r>
            <a:r>
              <a:rPr lang="ru-RU" sz="2800" b="1" i="1" dirty="0"/>
              <a:t>требуется  выполнить  очистку  и обустройство  подъездов  к  пожарным  водоемам. </a:t>
            </a:r>
            <a:r>
              <a:rPr lang="ru-RU" sz="2800" i="1" dirty="0" smtClean="0">
                <a:solidFill>
                  <a:srgbClr val="7030A0"/>
                </a:solidFill>
              </a:rPr>
              <a:t>. </a:t>
            </a:r>
            <a:endParaRPr lang="ru-RU" sz="2800" i="1" dirty="0">
              <a:solidFill>
                <a:srgbClr val="7030A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61621" y="4110464"/>
            <a:ext cx="7297600" cy="1938992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- очистка  водоемов;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планировка и  устройство подъездов </a:t>
            </a:r>
            <a:endParaRPr lang="ru-RU" sz="4000" b="1" cap="none" spc="50" dirty="0">
              <a:ln w="11430">
                <a:solidFill>
                  <a:schemeClr val="accent5">
                    <a:lumMod val="75000"/>
                  </a:schemeClr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8445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3810414629"/>
              </p:ext>
            </p:extLst>
          </p:nvPr>
        </p:nvGraphicFramePr>
        <p:xfrm>
          <a:off x="0" y="836712"/>
          <a:ext cx="9144000" cy="6021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23528" y="260648"/>
            <a:ext cx="8686800" cy="838200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FF0066"/>
                </a:solidFill>
              </a:rPr>
              <a:t>Финансирование проекта, </a:t>
            </a:r>
            <a:r>
              <a:rPr lang="ru-RU" sz="2200" b="1" dirty="0">
                <a:solidFill>
                  <a:srgbClr val="FF0066"/>
                </a:solidFill>
              </a:rPr>
              <a:t>тыс. руб.</a:t>
            </a:r>
            <a:endParaRPr lang="ru-RU" dirty="0">
              <a:solidFill>
                <a:srgbClr val="FF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7987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rgbClr val="FF0066"/>
                </a:solidFill>
              </a:rPr>
              <a:t>Результаты реализации проекта</a:t>
            </a:r>
            <a:endParaRPr lang="ru-RU" b="1" dirty="0">
              <a:solidFill>
                <a:srgbClr val="FF0066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23528" y="1124744"/>
            <a:ext cx="8352928" cy="5184576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5400" b="1" i="1" dirty="0"/>
              <a:t>П</a:t>
            </a:r>
            <a:r>
              <a:rPr lang="ru-RU" sz="5400" b="1" i="1" dirty="0" smtClean="0"/>
              <a:t>овышение  </a:t>
            </a:r>
            <a:r>
              <a:rPr lang="ru-RU" sz="5400" b="1" i="1" dirty="0"/>
              <a:t>мер  пожарной  безопасности  в  населенном  пункте </a:t>
            </a:r>
            <a:endParaRPr lang="ru-RU" sz="5400" i="1" dirty="0"/>
          </a:p>
        </p:txBody>
      </p:sp>
    </p:spTree>
    <p:extLst>
      <p:ext uri="{BB962C8B-B14F-4D97-AF65-F5344CB8AC3E}">
        <p14:creationId xmlns:p14="http://schemas.microsoft.com/office/powerpoint/2010/main" val="1136553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8616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ru-RU" u="sng" dirty="0" smtClean="0">
                <a:solidFill>
                  <a:srgbClr val="FF0066"/>
                </a:solidFill>
              </a:rPr>
              <a:t>ФОТООТЧЕТ</a:t>
            </a:r>
            <a:endParaRPr lang="ru-RU" u="sng" dirty="0">
              <a:solidFill>
                <a:srgbClr val="FF0066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28137" y="1124744"/>
            <a:ext cx="3867799" cy="343309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«ДО»</a:t>
            </a:r>
            <a:endParaRPr lang="ru-RU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788024" y="1134948"/>
            <a:ext cx="4031296" cy="343309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«ПОСЛЕ»</a:t>
            </a: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629" y="2534041"/>
            <a:ext cx="4166189" cy="324036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835318" y="3684208"/>
            <a:ext cx="2448274" cy="32340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575466" y="1344236"/>
            <a:ext cx="2232250" cy="29453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46533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4305</TotalTime>
  <Words>69</Words>
  <Application>Microsoft Office PowerPoint</Application>
  <PresentationFormat>Экран (4:3)</PresentationFormat>
  <Paragraphs>12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Трек</vt:lpstr>
      <vt:lpstr>Народный бюджет  сельского поселения артюшинское 2021 год</vt:lpstr>
      <vt:lpstr>Проблемы, на решение которых направлен проект:    </vt:lpstr>
      <vt:lpstr>Финансирование проекта, тыс. руб.</vt:lpstr>
      <vt:lpstr>Результаты реализации проекта</vt:lpstr>
      <vt:lpstr>ФОТООТЧЕТ</vt:lpstr>
    </vt:vector>
  </TitlesOfParts>
  <Company>Финуправление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 РЕАЛИЗАЦИИ  БЮДЖЕТНОЙ ПОЛИТИКИ В БЕЛОЗЕРСКОМ МУНИЦИПАЛЬНОМ РАЙОНЕ</dc:title>
  <dc:creator>Хансен С.В.</dc:creator>
  <cp:lastModifiedBy>Переляева</cp:lastModifiedBy>
  <cp:revision>259</cp:revision>
  <cp:lastPrinted>2015-10-28T07:53:04Z</cp:lastPrinted>
  <dcterms:created xsi:type="dcterms:W3CDTF">2015-10-21T08:24:23Z</dcterms:created>
  <dcterms:modified xsi:type="dcterms:W3CDTF">2022-03-02T13:59:03Z</dcterms:modified>
</cp:coreProperties>
</file>