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gradFill>
                <a:gsLst>
                  <a:gs pos="30000">
                    <a:srgbClr val="FF0000"/>
                  </a:gs>
                  <a:gs pos="57000">
                    <a:srgbClr val="FF6633"/>
                  </a:gs>
                  <a:gs pos="89000">
                    <a:srgbClr val="FFFF00"/>
                  </a:gs>
                  <a:gs pos="94000">
                    <a:srgbClr val="01A78F"/>
                  </a:gs>
                  <a:gs pos="94000">
                    <a:srgbClr val="3366FF"/>
                  </a:gs>
                </a:gsLst>
                <a:lin ang="2700000" scaled="1"/>
              </a:gradFill>
            </c:spPr>
          </c:dPt>
          <c:dPt>
            <c:idx val="1"/>
            <c:bubble3D val="0"/>
            <c:spPr>
              <a:gradFill>
                <a:gsLst>
                  <a:gs pos="0">
                    <a:srgbClr val="FFFF00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2700000" scaled="1"/>
              </a:gradFill>
            </c:spPr>
          </c:dPt>
          <c:dPt>
            <c:idx val="2"/>
            <c:bubble3D val="0"/>
            <c:spPr>
              <a:gradFill>
                <a:gsLst>
                  <a:gs pos="30000">
                    <a:srgbClr val="1F497D"/>
                  </a:gs>
                  <a:gs pos="57000">
                    <a:srgbClr val="FF6633"/>
                  </a:gs>
                  <a:gs pos="89000">
                    <a:srgbClr val="FFFF00"/>
                  </a:gs>
                  <a:gs pos="94000">
                    <a:srgbClr val="01A78F"/>
                  </a:gs>
                  <a:gs pos="94000">
                    <a:srgbClr val="3366FF"/>
                  </a:gs>
                </a:gsLst>
                <a:lin ang="2700000" scaled="1"/>
              </a:gradFill>
            </c:spPr>
          </c:dPt>
          <c:dPt>
            <c:idx val="3"/>
            <c:bubble3D val="0"/>
            <c:spPr>
              <a:gradFill>
                <a:gsLst>
                  <a:gs pos="30000">
                    <a:srgbClr val="7030A0"/>
                  </a:gs>
                  <a:gs pos="57000">
                    <a:srgbClr val="FF6633"/>
                  </a:gs>
                  <a:gs pos="89000">
                    <a:srgbClr val="FFFF00"/>
                  </a:gs>
                  <a:gs pos="94000">
                    <a:srgbClr val="01A78F"/>
                  </a:gs>
                  <a:gs pos="94000">
                    <a:srgbClr val="3366FF"/>
                  </a:gs>
                </a:gsLst>
                <a:lin ang="2700000" scaled="1"/>
              </a:gra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dirty="0"/>
                      <a:t>25,9; </a:t>
                    </a:r>
                    <a:r>
                      <a:rPr lang="en-US" dirty="0" smtClean="0"/>
                      <a:t>70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numFmt formatCode="#,##0.00" sourceLinked="0"/>
              <c:spPr/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25.9</c:v>
                </c:pt>
                <c:pt idx="1">
                  <c:v>7.4</c:v>
                </c:pt>
                <c:pt idx="2">
                  <c:v>0</c:v>
                </c:pt>
                <c:pt idx="3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E81CE6-2A2C-4A86-AFF2-25CBFC46E612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B33E028-EA72-423C-9385-844882E654B7}">
      <dgm:prSet phldrT="[Текст]" custT="1"/>
      <dgm:spPr/>
      <dgm:t>
        <a:bodyPr/>
        <a:lstStyle/>
        <a:p>
          <a:r>
            <a:rPr lang="ru-RU" sz="2400" b="1" i="1" dirty="0" smtClean="0">
              <a:latin typeface="Times New Roman" pitchFamily="18" charset="0"/>
              <a:cs typeface="Times New Roman" pitchFamily="18" charset="0"/>
            </a:rPr>
            <a:t>Эффективность проекта несомненна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8D0CBC30-4DCB-4EB6-B675-6D0F5266DF9C}" type="parTrans" cxnId="{C71502D0-0A89-4195-BDC1-28213002FAC5}">
      <dgm:prSet/>
      <dgm:spPr/>
      <dgm:t>
        <a:bodyPr/>
        <a:lstStyle/>
        <a:p>
          <a:endParaRPr lang="ru-RU"/>
        </a:p>
      </dgm:t>
    </dgm:pt>
    <dgm:pt modelId="{5508C26F-FDC8-47CF-8024-6A724972A443}" type="sibTrans" cxnId="{C71502D0-0A89-4195-BDC1-28213002FAC5}">
      <dgm:prSet/>
      <dgm:spPr/>
      <dgm:t>
        <a:bodyPr/>
        <a:lstStyle/>
        <a:p>
          <a:endParaRPr lang="ru-RU"/>
        </a:p>
      </dgm:t>
    </dgm:pt>
    <dgm:pt modelId="{4652E638-0ADF-4095-8EA1-9B17BDC0B881}">
      <dgm:prSet phldrT="[Текст]" custT="1"/>
      <dgm:spPr/>
      <dgm:t>
        <a:bodyPr/>
        <a:lstStyle/>
        <a:p>
          <a:r>
            <a:rPr lang="ru-RU" sz="2400" b="1" i="1" dirty="0" smtClean="0">
              <a:latin typeface="Times New Roman" pitchFamily="18" charset="0"/>
              <a:cs typeface="Times New Roman" pitchFamily="18" charset="0"/>
            </a:rPr>
            <a:t>улучшение  информирования граждан</a:t>
          </a:r>
          <a:endParaRPr lang="ru-RU" sz="2400" b="1" i="1" dirty="0">
            <a:latin typeface="Times New Roman" pitchFamily="18" charset="0"/>
            <a:cs typeface="Times New Roman" pitchFamily="18" charset="0"/>
          </a:endParaRPr>
        </a:p>
      </dgm:t>
    </dgm:pt>
    <dgm:pt modelId="{C3023BB0-60E1-4C97-BED8-556B11B2BA39}" type="parTrans" cxnId="{C5B6C3C1-EF0D-4C49-9637-53DE4D65AB19}">
      <dgm:prSet/>
      <dgm:spPr/>
      <dgm:t>
        <a:bodyPr/>
        <a:lstStyle/>
        <a:p>
          <a:endParaRPr lang="ru-RU"/>
        </a:p>
      </dgm:t>
    </dgm:pt>
    <dgm:pt modelId="{6B4DFBF6-4F66-4A06-9217-0AFA4BC19858}" type="sibTrans" cxnId="{C5B6C3C1-EF0D-4C49-9637-53DE4D65AB19}">
      <dgm:prSet/>
      <dgm:spPr/>
      <dgm:t>
        <a:bodyPr/>
        <a:lstStyle/>
        <a:p>
          <a:endParaRPr lang="ru-RU"/>
        </a:p>
      </dgm:t>
    </dgm:pt>
    <dgm:pt modelId="{AAB75229-7C7F-4A1D-A742-0B9657190C66}">
      <dgm:prSet phldrT="[Текст]" custT="1"/>
      <dgm:spPr/>
      <dgm:t>
        <a:bodyPr/>
        <a:lstStyle/>
        <a:p>
          <a:r>
            <a:rPr lang="ru-RU" sz="2400" b="1" i="1" dirty="0" smtClean="0">
              <a:latin typeface="Times New Roman" pitchFamily="18" charset="0"/>
              <a:cs typeface="Times New Roman" pitchFamily="18" charset="0"/>
            </a:rPr>
            <a:t>изготовление и установка пластиковой таблички с печатью высокого качества и глянцевой </a:t>
          </a:r>
          <a:r>
            <a:rPr lang="ru-RU" sz="2400" b="1" i="1" dirty="0" err="1" smtClean="0">
              <a:latin typeface="Times New Roman" pitchFamily="18" charset="0"/>
              <a:cs typeface="Times New Roman" pitchFamily="18" charset="0"/>
            </a:rPr>
            <a:t>ламинацией</a:t>
          </a:r>
          <a:r>
            <a:rPr lang="ru-RU" sz="2400" b="1" i="1" dirty="0" smtClean="0">
              <a:latin typeface="Times New Roman" pitchFamily="18" charset="0"/>
              <a:cs typeface="Times New Roman" pitchFamily="18" charset="0"/>
            </a:rPr>
            <a:t> на металлический стенд</a:t>
          </a:r>
          <a:endParaRPr lang="ru-RU" sz="2400" b="1" i="1" dirty="0">
            <a:latin typeface="Times New Roman" pitchFamily="18" charset="0"/>
            <a:cs typeface="Times New Roman" pitchFamily="18" charset="0"/>
          </a:endParaRPr>
        </a:p>
      </dgm:t>
    </dgm:pt>
    <dgm:pt modelId="{5F8F09D7-B398-4526-8CFB-CBCF64BBA7CA}" type="sibTrans" cxnId="{F426372B-335F-488B-9C7F-4682324EFA46}">
      <dgm:prSet/>
      <dgm:spPr/>
      <dgm:t>
        <a:bodyPr/>
        <a:lstStyle/>
        <a:p>
          <a:endParaRPr lang="ru-RU"/>
        </a:p>
      </dgm:t>
    </dgm:pt>
    <dgm:pt modelId="{AD079351-2937-460C-9395-D690047831F5}" type="parTrans" cxnId="{F426372B-335F-488B-9C7F-4682324EFA46}">
      <dgm:prSet/>
      <dgm:spPr/>
      <dgm:t>
        <a:bodyPr/>
        <a:lstStyle/>
        <a:p>
          <a:endParaRPr lang="ru-RU"/>
        </a:p>
      </dgm:t>
    </dgm:pt>
    <dgm:pt modelId="{F7D9C2EC-9855-4693-9AC9-5161929B13CC}" type="pres">
      <dgm:prSet presAssocID="{52E81CE6-2A2C-4A86-AFF2-25CBFC46E61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E42786B-E630-4051-835D-04F5F357AE34}" type="pres">
      <dgm:prSet presAssocID="{52E81CE6-2A2C-4A86-AFF2-25CBFC46E612}" presName="Name1" presStyleCnt="0"/>
      <dgm:spPr/>
      <dgm:t>
        <a:bodyPr/>
        <a:lstStyle/>
        <a:p>
          <a:endParaRPr lang="ru-RU"/>
        </a:p>
      </dgm:t>
    </dgm:pt>
    <dgm:pt modelId="{EAF560EC-4B82-4475-9F0D-21492F0B3710}" type="pres">
      <dgm:prSet presAssocID="{52E81CE6-2A2C-4A86-AFF2-25CBFC46E612}" presName="cycle" presStyleCnt="0"/>
      <dgm:spPr/>
      <dgm:t>
        <a:bodyPr/>
        <a:lstStyle/>
        <a:p>
          <a:endParaRPr lang="ru-RU"/>
        </a:p>
      </dgm:t>
    </dgm:pt>
    <dgm:pt modelId="{51D17B8F-0848-4D86-9319-37BB36D09216}" type="pres">
      <dgm:prSet presAssocID="{52E81CE6-2A2C-4A86-AFF2-25CBFC46E612}" presName="srcNode" presStyleLbl="node1" presStyleIdx="0" presStyleCnt="3"/>
      <dgm:spPr/>
      <dgm:t>
        <a:bodyPr/>
        <a:lstStyle/>
        <a:p>
          <a:endParaRPr lang="ru-RU"/>
        </a:p>
      </dgm:t>
    </dgm:pt>
    <dgm:pt modelId="{6AB9825E-9425-4860-A31C-3CA824A6A48C}" type="pres">
      <dgm:prSet presAssocID="{52E81CE6-2A2C-4A86-AFF2-25CBFC46E612}" presName="conn" presStyleLbl="parChTrans1D2" presStyleIdx="0" presStyleCnt="1"/>
      <dgm:spPr/>
      <dgm:t>
        <a:bodyPr/>
        <a:lstStyle/>
        <a:p>
          <a:endParaRPr lang="ru-RU"/>
        </a:p>
      </dgm:t>
    </dgm:pt>
    <dgm:pt modelId="{6736E27D-DBE2-4A53-8731-C29FB060A44D}" type="pres">
      <dgm:prSet presAssocID="{52E81CE6-2A2C-4A86-AFF2-25CBFC46E612}" presName="extraNode" presStyleLbl="node1" presStyleIdx="0" presStyleCnt="3"/>
      <dgm:spPr/>
      <dgm:t>
        <a:bodyPr/>
        <a:lstStyle/>
        <a:p>
          <a:endParaRPr lang="ru-RU"/>
        </a:p>
      </dgm:t>
    </dgm:pt>
    <dgm:pt modelId="{949B3DE5-D231-46FB-B27B-2098F43DF56C}" type="pres">
      <dgm:prSet presAssocID="{52E81CE6-2A2C-4A86-AFF2-25CBFC46E612}" presName="dstNode" presStyleLbl="node1" presStyleIdx="0" presStyleCnt="3"/>
      <dgm:spPr/>
      <dgm:t>
        <a:bodyPr/>
        <a:lstStyle/>
        <a:p>
          <a:endParaRPr lang="ru-RU"/>
        </a:p>
      </dgm:t>
    </dgm:pt>
    <dgm:pt modelId="{76D220CC-B601-4F6E-B036-0E6E4F0A85D4}" type="pres">
      <dgm:prSet presAssocID="{DB33E028-EA72-423C-9385-844882E654B7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E0F7C2-189D-45B9-B615-75FBB1540CA0}" type="pres">
      <dgm:prSet presAssocID="{DB33E028-EA72-423C-9385-844882E654B7}" presName="accent_1" presStyleCnt="0"/>
      <dgm:spPr/>
      <dgm:t>
        <a:bodyPr/>
        <a:lstStyle/>
        <a:p>
          <a:endParaRPr lang="ru-RU"/>
        </a:p>
      </dgm:t>
    </dgm:pt>
    <dgm:pt modelId="{EA23E12C-BEFD-4D9E-B030-49D7E2F1D9F7}" type="pres">
      <dgm:prSet presAssocID="{DB33E028-EA72-423C-9385-844882E654B7}" presName="accentRepeatNode" presStyleLbl="solidFgAcc1" presStyleIdx="0" presStyleCnt="3"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F4A300BC-04F3-4C72-AC0F-C687E721CF7C}" type="pres">
      <dgm:prSet presAssocID="{4652E638-0ADF-4095-8EA1-9B17BDC0B881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76EA99-93F0-43F9-81BB-921FFCDBDD64}" type="pres">
      <dgm:prSet presAssocID="{4652E638-0ADF-4095-8EA1-9B17BDC0B881}" presName="accent_2" presStyleCnt="0"/>
      <dgm:spPr/>
      <dgm:t>
        <a:bodyPr/>
        <a:lstStyle/>
        <a:p>
          <a:endParaRPr lang="ru-RU"/>
        </a:p>
      </dgm:t>
    </dgm:pt>
    <dgm:pt modelId="{B3F9610B-8C96-47F3-B2DC-CCD0AC0AC9E7}" type="pres">
      <dgm:prSet presAssocID="{4652E638-0ADF-4095-8EA1-9B17BDC0B881}" presName="accentRepeatNode" presStyleLbl="solidFgAcc1" presStyleIdx="1" presStyleCnt="3"/>
      <dgm:spPr>
        <a:solidFill>
          <a:schemeClr val="accent3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36DB19A3-F627-4AA8-BB9F-B560B2EC37C0}" type="pres">
      <dgm:prSet presAssocID="{AAB75229-7C7F-4A1D-A742-0B9657190C66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AD6A4E-2D09-4826-B5DB-B01A6F5E12FB}" type="pres">
      <dgm:prSet presAssocID="{AAB75229-7C7F-4A1D-A742-0B9657190C66}" presName="accent_3" presStyleCnt="0"/>
      <dgm:spPr/>
      <dgm:t>
        <a:bodyPr/>
        <a:lstStyle/>
        <a:p>
          <a:endParaRPr lang="ru-RU"/>
        </a:p>
      </dgm:t>
    </dgm:pt>
    <dgm:pt modelId="{E40E8E0B-8E33-40AC-AD3E-94B36254BFA2}" type="pres">
      <dgm:prSet presAssocID="{AAB75229-7C7F-4A1D-A742-0B9657190C66}" presName="accentRepeatNode" presStyleLbl="solidFgAcc1" presStyleIdx="2" presStyleCnt="3"/>
      <dgm:spPr>
        <a:solidFill>
          <a:srgbClr val="7030A0"/>
        </a:solidFill>
      </dgm:spPr>
      <dgm:t>
        <a:bodyPr/>
        <a:lstStyle/>
        <a:p>
          <a:endParaRPr lang="ru-RU"/>
        </a:p>
      </dgm:t>
    </dgm:pt>
  </dgm:ptLst>
  <dgm:cxnLst>
    <dgm:cxn modelId="{B3913A1B-6C34-4446-AB8D-A0184A880196}" type="presOf" srcId="{AAB75229-7C7F-4A1D-A742-0B9657190C66}" destId="{36DB19A3-F627-4AA8-BB9F-B560B2EC37C0}" srcOrd="0" destOrd="0" presId="urn:microsoft.com/office/officeart/2008/layout/VerticalCurvedList"/>
    <dgm:cxn modelId="{B6F981D5-07E4-4FB9-8055-E500A5260A0F}" type="presOf" srcId="{5508C26F-FDC8-47CF-8024-6A724972A443}" destId="{6AB9825E-9425-4860-A31C-3CA824A6A48C}" srcOrd="0" destOrd="0" presId="urn:microsoft.com/office/officeart/2008/layout/VerticalCurvedList"/>
    <dgm:cxn modelId="{DEC72B0C-B5D8-4A1D-9895-CA0C3A01CC85}" type="presOf" srcId="{52E81CE6-2A2C-4A86-AFF2-25CBFC46E612}" destId="{F7D9C2EC-9855-4693-9AC9-5161929B13CC}" srcOrd="0" destOrd="0" presId="urn:microsoft.com/office/officeart/2008/layout/VerticalCurvedList"/>
    <dgm:cxn modelId="{F426372B-335F-488B-9C7F-4682324EFA46}" srcId="{52E81CE6-2A2C-4A86-AFF2-25CBFC46E612}" destId="{AAB75229-7C7F-4A1D-A742-0B9657190C66}" srcOrd="2" destOrd="0" parTransId="{AD079351-2937-460C-9395-D690047831F5}" sibTransId="{5F8F09D7-B398-4526-8CFB-CBCF64BBA7CA}"/>
    <dgm:cxn modelId="{C71502D0-0A89-4195-BDC1-28213002FAC5}" srcId="{52E81CE6-2A2C-4A86-AFF2-25CBFC46E612}" destId="{DB33E028-EA72-423C-9385-844882E654B7}" srcOrd="0" destOrd="0" parTransId="{8D0CBC30-4DCB-4EB6-B675-6D0F5266DF9C}" sibTransId="{5508C26F-FDC8-47CF-8024-6A724972A443}"/>
    <dgm:cxn modelId="{C5B6C3C1-EF0D-4C49-9637-53DE4D65AB19}" srcId="{52E81CE6-2A2C-4A86-AFF2-25CBFC46E612}" destId="{4652E638-0ADF-4095-8EA1-9B17BDC0B881}" srcOrd="1" destOrd="0" parTransId="{C3023BB0-60E1-4C97-BED8-556B11B2BA39}" sibTransId="{6B4DFBF6-4F66-4A06-9217-0AFA4BC19858}"/>
    <dgm:cxn modelId="{FF1D5540-368A-43DB-9B36-7E486732483B}" type="presOf" srcId="{4652E638-0ADF-4095-8EA1-9B17BDC0B881}" destId="{F4A300BC-04F3-4C72-AC0F-C687E721CF7C}" srcOrd="0" destOrd="0" presId="urn:microsoft.com/office/officeart/2008/layout/VerticalCurvedList"/>
    <dgm:cxn modelId="{BBF44862-6A2A-4926-B553-F0C0EC206D5D}" type="presOf" srcId="{DB33E028-EA72-423C-9385-844882E654B7}" destId="{76D220CC-B601-4F6E-B036-0E6E4F0A85D4}" srcOrd="0" destOrd="0" presId="urn:microsoft.com/office/officeart/2008/layout/VerticalCurvedList"/>
    <dgm:cxn modelId="{C9284644-454F-4095-831A-A32F7357E086}" type="presParOf" srcId="{F7D9C2EC-9855-4693-9AC9-5161929B13CC}" destId="{7E42786B-E630-4051-835D-04F5F357AE34}" srcOrd="0" destOrd="0" presId="urn:microsoft.com/office/officeart/2008/layout/VerticalCurvedList"/>
    <dgm:cxn modelId="{D367DF23-CAE9-4340-B0A5-3CF6B751102E}" type="presParOf" srcId="{7E42786B-E630-4051-835D-04F5F357AE34}" destId="{EAF560EC-4B82-4475-9F0D-21492F0B3710}" srcOrd="0" destOrd="0" presId="urn:microsoft.com/office/officeart/2008/layout/VerticalCurvedList"/>
    <dgm:cxn modelId="{19724F20-B281-4528-8BAB-CD5C5196C1F4}" type="presParOf" srcId="{EAF560EC-4B82-4475-9F0D-21492F0B3710}" destId="{51D17B8F-0848-4D86-9319-37BB36D09216}" srcOrd="0" destOrd="0" presId="urn:microsoft.com/office/officeart/2008/layout/VerticalCurvedList"/>
    <dgm:cxn modelId="{31542F1A-AE59-4B51-A609-13EB8F4DE6B0}" type="presParOf" srcId="{EAF560EC-4B82-4475-9F0D-21492F0B3710}" destId="{6AB9825E-9425-4860-A31C-3CA824A6A48C}" srcOrd="1" destOrd="0" presId="urn:microsoft.com/office/officeart/2008/layout/VerticalCurvedList"/>
    <dgm:cxn modelId="{4D72DEE8-7BCD-4C32-A250-BB41940610BB}" type="presParOf" srcId="{EAF560EC-4B82-4475-9F0D-21492F0B3710}" destId="{6736E27D-DBE2-4A53-8731-C29FB060A44D}" srcOrd="2" destOrd="0" presId="urn:microsoft.com/office/officeart/2008/layout/VerticalCurvedList"/>
    <dgm:cxn modelId="{362F5611-1E3E-444A-A4BF-9D7C6F96F988}" type="presParOf" srcId="{EAF560EC-4B82-4475-9F0D-21492F0B3710}" destId="{949B3DE5-D231-46FB-B27B-2098F43DF56C}" srcOrd="3" destOrd="0" presId="urn:microsoft.com/office/officeart/2008/layout/VerticalCurvedList"/>
    <dgm:cxn modelId="{FD7D360B-BD2C-495E-8F34-49504FBA7BF8}" type="presParOf" srcId="{7E42786B-E630-4051-835D-04F5F357AE34}" destId="{76D220CC-B601-4F6E-B036-0E6E4F0A85D4}" srcOrd="1" destOrd="0" presId="urn:microsoft.com/office/officeart/2008/layout/VerticalCurvedList"/>
    <dgm:cxn modelId="{495A438B-6517-4C15-928E-0F17087B9F35}" type="presParOf" srcId="{7E42786B-E630-4051-835D-04F5F357AE34}" destId="{2AE0F7C2-189D-45B9-B615-75FBB1540CA0}" srcOrd="2" destOrd="0" presId="urn:microsoft.com/office/officeart/2008/layout/VerticalCurvedList"/>
    <dgm:cxn modelId="{E9452254-8642-4049-8E8F-A19947A40A4D}" type="presParOf" srcId="{2AE0F7C2-189D-45B9-B615-75FBB1540CA0}" destId="{EA23E12C-BEFD-4D9E-B030-49D7E2F1D9F7}" srcOrd="0" destOrd="0" presId="urn:microsoft.com/office/officeart/2008/layout/VerticalCurvedList"/>
    <dgm:cxn modelId="{41C7F52E-6EF7-46DE-979D-A3D2A3141257}" type="presParOf" srcId="{7E42786B-E630-4051-835D-04F5F357AE34}" destId="{F4A300BC-04F3-4C72-AC0F-C687E721CF7C}" srcOrd="3" destOrd="0" presId="urn:microsoft.com/office/officeart/2008/layout/VerticalCurvedList"/>
    <dgm:cxn modelId="{B3F9C028-6208-493A-8F5D-9921F54AF4DF}" type="presParOf" srcId="{7E42786B-E630-4051-835D-04F5F357AE34}" destId="{B876EA99-93F0-43F9-81BB-921FFCDBDD64}" srcOrd="4" destOrd="0" presId="urn:microsoft.com/office/officeart/2008/layout/VerticalCurvedList"/>
    <dgm:cxn modelId="{A4277C1D-25B3-44A9-B248-79AF25CA6D60}" type="presParOf" srcId="{B876EA99-93F0-43F9-81BB-921FFCDBDD64}" destId="{B3F9610B-8C96-47F3-B2DC-CCD0AC0AC9E7}" srcOrd="0" destOrd="0" presId="urn:microsoft.com/office/officeart/2008/layout/VerticalCurvedList"/>
    <dgm:cxn modelId="{DB5463A6-2663-4606-94AF-7D20C0E5803D}" type="presParOf" srcId="{7E42786B-E630-4051-835D-04F5F357AE34}" destId="{36DB19A3-F627-4AA8-BB9F-B560B2EC37C0}" srcOrd="5" destOrd="0" presId="urn:microsoft.com/office/officeart/2008/layout/VerticalCurvedList"/>
    <dgm:cxn modelId="{D3387C18-5CBA-40CD-A766-FF17B40395D0}" type="presParOf" srcId="{7E42786B-E630-4051-835D-04F5F357AE34}" destId="{94AD6A4E-2D09-4826-B5DB-B01A6F5E12FB}" srcOrd="6" destOrd="0" presId="urn:microsoft.com/office/officeart/2008/layout/VerticalCurvedList"/>
    <dgm:cxn modelId="{C1BF7C84-91A0-4973-917D-EE6499FEBE3D}" type="presParOf" srcId="{94AD6A4E-2D09-4826-B5DB-B01A6F5E12FB}" destId="{E40E8E0B-8E33-40AC-AD3E-94B36254BFA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B9825E-9425-4860-A31C-3CA824A6A48C}">
      <dsp:nvSpPr>
        <dsp:cNvPr id="0" name=""/>
        <dsp:cNvSpPr/>
      </dsp:nvSpPr>
      <dsp:spPr>
        <a:xfrm>
          <a:off x="-6348747" y="-971459"/>
          <a:ext cx="7559542" cy="7559542"/>
        </a:xfrm>
        <a:prstGeom prst="blockArc">
          <a:avLst>
            <a:gd name="adj1" fmla="val 18900000"/>
            <a:gd name="adj2" fmla="val 2700000"/>
            <a:gd name="adj3" fmla="val 286"/>
          </a:avLst>
        </a:pr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D220CC-B601-4F6E-B036-0E6E4F0A85D4}">
      <dsp:nvSpPr>
        <dsp:cNvPr id="0" name=""/>
        <dsp:cNvSpPr/>
      </dsp:nvSpPr>
      <dsp:spPr>
        <a:xfrm>
          <a:off x="779587" y="561662"/>
          <a:ext cx="7639847" cy="11233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163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latin typeface="Times New Roman" pitchFamily="18" charset="0"/>
              <a:cs typeface="Times New Roman" pitchFamily="18" charset="0"/>
            </a:rPr>
            <a:t>Эффективность проекта несомненна</a:t>
          </a:r>
          <a:endParaRPr lang="ru-RU" sz="24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79587" y="561662"/>
        <a:ext cx="7639847" cy="1123324"/>
      </dsp:txXfrm>
    </dsp:sp>
    <dsp:sp modelId="{EA23E12C-BEFD-4D9E-B030-49D7E2F1D9F7}">
      <dsp:nvSpPr>
        <dsp:cNvPr id="0" name=""/>
        <dsp:cNvSpPr/>
      </dsp:nvSpPr>
      <dsp:spPr>
        <a:xfrm>
          <a:off x="77509" y="421246"/>
          <a:ext cx="1404156" cy="1404156"/>
        </a:xfrm>
        <a:prstGeom prst="ellipse">
          <a:avLst/>
        </a:prstGeom>
        <a:solidFill>
          <a:srgbClr val="FF0000"/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A300BC-04F3-4C72-AC0F-C687E721CF7C}">
      <dsp:nvSpPr>
        <dsp:cNvPr id="0" name=""/>
        <dsp:cNvSpPr/>
      </dsp:nvSpPr>
      <dsp:spPr>
        <a:xfrm>
          <a:off x="1187915" y="2246649"/>
          <a:ext cx="7231518" cy="112332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163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latin typeface="Times New Roman" pitchFamily="18" charset="0"/>
              <a:cs typeface="Times New Roman" pitchFamily="18" charset="0"/>
            </a:rPr>
            <a:t>улучшение  информирования граждан</a:t>
          </a:r>
          <a:endParaRPr lang="ru-RU" sz="2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87915" y="2246649"/>
        <a:ext cx="7231518" cy="1123324"/>
      </dsp:txXfrm>
    </dsp:sp>
    <dsp:sp modelId="{B3F9610B-8C96-47F3-B2DC-CCD0AC0AC9E7}">
      <dsp:nvSpPr>
        <dsp:cNvPr id="0" name=""/>
        <dsp:cNvSpPr/>
      </dsp:nvSpPr>
      <dsp:spPr>
        <a:xfrm>
          <a:off x="485837" y="2106234"/>
          <a:ext cx="1404156" cy="1404156"/>
        </a:xfrm>
        <a:prstGeom prst="ellipse">
          <a:avLst/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DB19A3-F627-4AA8-BB9F-B560B2EC37C0}">
      <dsp:nvSpPr>
        <dsp:cNvPr id="0" name=""/>
        <dsp:cNvSpPr/>
      </dsp:nvSpPr>
      <dsp:spPr>
        <a:xfrm>
          <a:off x="779587" y="3931636"/>
          <a:ext cx="7639847" cy="112332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163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latin typeface="Times New Roman" pitchFamily="18" charset="0"/>
              <a:cs typeface="Times New Roman" pitchFamily="18" charset="0"/>
            </a:rPr>
            <a:t>изготовление и установка пластиковой таблички с печатью высокого качества и глянцевой </a:t>
          </a:r>
          <a:r>
            <a:rPr lang="ru-RU" sz="2400" b="1" i="1" kern="1200" dirty="0" err="1" smtClean="0">
              <a:latin typeface="Times New Roman" pitchFamily="18" charset="0"/>
              <a:cs typeface="Times New Roman" pitchFamily="18" charset="0"/>
            </a:rPr>
            <a:t>ламинацией</a:t>
          </a:r>
          <a:r>
            <a:rPr lang="ru-RU" sz="2400" b="1" i="1" kern="1200" dirty="0" smtClean="0">
              <a:latin typeface="Times New Roman" pitchFamily="18" charset="0"/>
              <a:cs typeface="Times New Roman" pitchFamily="18" charset="0"/>
            </a:rPr>
            <a:t> на металлический стенд</a:t>
          </a:r>
          <a:endParaRPr lang="ru-RU" sz="2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79587" y="3931636"/>
        <a:ext cx="7639847" cy="1123324"/>
      </dsp:txXfrm>
    </dsp:sp>
    <dsp:sp modelId="{E40E8E0B-8E33-40AC-AD3E-94B36254BFA2}">
      <dsp:nvSpPr>
        <dsp:cNvPr id="0" name=""/>
        <dsp:cNvSpPr/>
      </dsp:nvSpPr>
      <dsp:spPr>
        <a:xfrm>
          <a:off x="77509" y="3791221"/>
          <a:ext cx="1404156" cy="1404156"/>
        </a:xfrm>
        <a:prstGeom prst="ellipse">
          <a:avLst/>
        </a:prstGeom>
        <a:solidFill>
          <a:srgbClr val="7030A0"/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717032"/>
            <a:ext cx="8496944" cy="1559024"/>
          </a:xfrm>
        </p:spPr>
        <p:txBody>
          <a:bodyPr>
            <a:noAutofit/>
          </a:bodyPr>
          <a:lstStyle/>
          <a:p>
            <a:pPr algn="ctr"/>
            <a:r>
              <a:rPr lang="ru-RU" sz="40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Изготовление и установка таблички для информационного стенда в сквере «Братья </a:t>
            </a:r>
            <a:r>
              <a:rPr lang="ru-RU" sz="4000" b="1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Шамарины</a:t>
            </a:r>
            <a:r>
              <a:rPr lang="ru-RU" sz="40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1830065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Народный бюджет </a:t>
            </a:r>
            <a:b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территориальное управление «БЕЛОЗЕРСКОЕОЕ»</a:t>
            </a:r>
            <a:b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2025 год</a:t>
            </a:r>
            <a:b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6" y="1412776"/>
            <a:ext cx="8775404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b="1" i="1" dirty="0" smtClean="0">
                <a:solidFill>
                  <a:srgbClr val="FF0000"/>
                </a:solidFill>
                <a:effectLst/>
              </a:rPr>
              <a:t>Проблемы, на решение которых направлен проект:</a:t>
            </a:r>
            <a:br>
              <a:rPr lang="ru-RU" sz="3400" b="1" i="1" dirty="0" smtClean="0">
                <a:solidFill>
                  <a:srgbClr val="FF0000"/>
                </a:solidFill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endParaRPr lang="ru-RU" sz="3400" dirty="0">
              <a:effectLst/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467544" y="1124744"/>
            <a:ext cx="8208912" cy="4752528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800" dirty="0">
              <a:latin typeface="Segoe Print" pitchFamily="2" charset="0"/>
            </a:endParaRP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сквере Братьев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Шамариных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планируется изготовить и установить на стенд табличку с информацией о заслугах братьев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Шамариных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перед Родиной. Парк приобретет законченный эстетический вид.</a:t>
            </a: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1196752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Финансирование проекта, </a:t>
            </a:r>
            <a:r>
              <a:rPr lang="ru-RU" sz="2200" b="1" i="1" dirty="0" smtClean="0">
                <a:solidFill>
                  <a:srgbClr val="FF0000"/>
                </a:solidFill>
              </a:rPr>
              <a:t>тыс. руб.</a:t>
            </a:r>
            <a:endParaRPr lang="ru-RU" sz="22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39571343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Результаты реализации проекта</a:t>
            </a:r>
            <a:endParaRPr lang="ru-RU" b="1" i="1" dirty="0">
              <a:solidFill>
                <a:srgbClr val="FF0000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890601490"/>
              </p:ext>
            </p:extLst>
          </p:nvPr>
        </p:nvGraphicFramePr>
        <p:xfrm>
          <a:off x="323528" y="980728"/>
          <a:ext cx="849694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3"/>
          </p:nvPr>
        </p:nvSpPr>
        <p:spPr>
          <a:xfrm>
            <a:off x="4647302" y="1325562"/>
            <a:ext cx="3309074" cy="45719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6512511" cy="1143000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ФОТООТЧЕТ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96752"/>
            <a:ext cx="4030141" cy="53567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4208</TotalTime>
  <Words>87</Words>
  <Application>Microsoft Office PowerPoint</Application>
  <PresentationFormat>Экран (4:3)</PresentationFormat>
  <Paragraphs>13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Народный бюджет  территориальное управление «БЕЛОЗЕРСКОЕОЕ» 2025 год </vt:lpstr>
      <vt:lpstr>Проблемы, на решение которых направлен проект:     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Пользователь Windows</cp:lastModifiedBy>
  <cp:revision>267</cp:revision>
  <cp:lastPrinted>2015-10-28T07:53:04Z</cp:lastPrinted>
  <dcterms:created xsi:type="dcterms:W3CDTF">2015-10-21T08:24:23Z</dcterms:created>
  <dcterms:modified xsi:type="dcterms:W3CDTF">2025-09-15T09:31:23Z</dcterms:modified>
</cp:coreProperties>
</file>