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физических лиц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559.5</c:v>
                </c:pt>
                <c:pt idx="1">
                  <c:v>159.9</c:v>
                </c:pt>
                <c:pt idx="2">
                  <c:v>79.900000000000006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8B2C008-C4F3-40C6-A049-B30B9E643D33}">
      <dgm:prSet phldrT="[Текст]" custT="1"/>
      <dgm:spPr/>
      <dgm:t>
        <a:bodyPr/>
        <a:lstStyle/>
        <a:p>
          <a:r>
            <a:rPr lang="ru-RU" sz="2400" b="1" i="1" dirty="0" smtClean="0"/>
            <a:t>повышение групповой сплоченности и коллективизма среди населения</a:t>
          </a:r>
          <a:endParaRPr lang="ru-RU" sz="2400" i="1" dirty="0"/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 custT="1"/>
      <dgm:spPr/>
      <dgm:t>
        <a:bodyPr/>
        <a:lstStyle/>
        <a:p>
          <a:r>
            <a:rPr lang="ru-RU" sz="2400" b="1" i="1" dirty="0" smtClean="0"/>
            <a:t>установление тесной связи между жителями и органами местного самоуправления</a:t>
          </a:r>
          <a:endParaRPr lang="ru-RU" sz="2400" b="1" i="1" dirty="0"/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  <dgm:t>
        <a:bodyPr/>
        <a:lstStyle/>
        <a:p>
          <a:endParaRPr lang="ru-RU"/>
        </a:p>
      </dgm:t>
    </dgm:pt>
    <dgm:pt modelId="{0BEAC40A-1B2A-445B-9748-B6A851BD8CA3}" type="pres">
      <dgm:prSet presAssocID="{A52E317E-A357-4EEE-BE36-D529CFA72407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  <dgm:t>
        <a:bodyPr/>
        <a:lstStyle/>
        <a:p>
          <a:endParaRPr lang="ru-RU"/>
        </a:p>
      </dgm:t>
    </dgm:pt>
    <dgm:pt modelId="{6E7A1AE3-F3E1-4298-BEEC-D01B9C1EFC8B}" type="pres">
      <dgm:prSet presAssocID="{1D00DAB4-4561-4679-83E7-5E1040E12DF1}" presName="composite" presStyleCnt="0"/>
      <dgm:spPr/>
      <dgm:t>
        <a:bodyPr/>
        <a:lstStyle/>
        <a:p>
          <a:endParaRPr lang="ru-RU"/>
        </a:p>
      </dgm:t>
    </dgm:pt>
    <dgm:pt modelId="{2DC5E649-FAF7-443B-9D10-9594EB2FCCB0}" type="pres">
      <dgm:prSet presAssocID="{1D00DAB4-4561-4679-83E7-5E1040E12DF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E7D456DA-4218-4B4D-90F7-8D7B8DA298CB}" srcId="{1D00DAB4-4561-4679-83E7-5E1040E12DF1}" destId="{EEF84785-5CDE-485B-BB7C-B9CDB043FBB1}" srcOrd="0" destOrd="0" parTransId="{04727017-EF1F-46BC-B449-9CCC0387D2FC}" sibTransId="{BDA09284-95BA-44CA-971D-AA62844E667C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BDD484DA-CDFC-4CA8-BC0D-FAF16D33366D}" type="presOf" srcId="{EEF84785-5CDE-485B-BB7C-B9CDB043FBB1}" destId="{08F6ADD4-A28D-4DE5-A8EE-D037328797D9}" srcOrd="0" destOrd="0" presId="urn:microsoft.com/office/officeart/2005/8/layout/chevron2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377324" y="379857"/>
          <a:ext cx="2515498" cy="1760848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1</a:t>
          </a:r>
          <a:endParaRPr lang="ru-RU" sz="5200" kern="1200" dirty="0"/>
        </a:p>
      </dsp:txBody>
      <dsp:txXfrm rot="-5400000">
        <a:off x="1" y="882956"/>
        <a:ext cx="1760848" cy="754650"/>
      </dsp:txXfrm>
    </dsp:sp>
    <dsp:sp modelId="{7C18758A-3E46-4789-8DC3-47EB06BC58AB}">
      <dsp:nvSpPr>
        <dsp:cNvPr id="0" name=""/>
        <dsp:cNvSpPr/>
      </dsp:nvSpPr>
      <dsp:spPr>
        <a:xfrm rot="5400000">
          <a:off x="3879311" y="-2115930"/>
          <a:ext cx="1635073" cy="58719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повышение групповой сплоченности и коллективизма среди населения</a:t>
          </a:r>
          <a:endParaRPr lang="ru-RU" sz="2400" i="1" kern="1200" dirty="0"/>
        </a:p>
      </dsp:txBody>
      <dsp:txXfrm rot="-5400000">
        <a:off x="1760848" y="82351"/>
        <a:ext cx="5792181" cy="1475437"/>
      </dsp:txXfrm>
    </dsp:sp>
    <dsp:sp modelId="{2DC5E649-FAF7-443B-9D10-9594EB2FCCB0}">
      <dsp:nvSpPr>
        <dsp:cNvPr id="0" name=""/>
        <dsp:cNvSpPr/>
      </dsp:nvSpPr>
      <dsp:spPr>
        <a:xfrm rot="5400000">
          <a:off x="-377324" y="2611821"/>
          <a:ext cx="2515498" cy="1760848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372061"/>
                <a:satOff val="2047"/>
                <a:lumOff val="25628"/>
                <a:alphaOff val="0"/>
                <a:lumMod val="95000"/>
              </a:schemeClr>
            </a:gs>
            <a:gs pos="100000">
              <a:schemeClr val="accent2">
                <a:shade val="80000"/>
                <a:hueOff val="372061"/>
                <a:satOff val="2047"/>
                <a:lumOff val="25628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80000"/>
              <a:hueOff val="372061"/>
              <a:satOff val="2047"/>
              <a:lumOff val="25628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2</a:t>
          </a:r>
          <a:endParaRPr lang="ru-RU" sz="5200" kern="1200" dirty="0"/>
        </a:p>
      </dsp:txBody>
      <dsp:txXfrm rot="-5400000">
        <a:off x="1" y="3114920"/>
        <a:ext cx="1760848" cy="754650"/>
      </dsp:txXfrm>
    </dsp:sp>
    <dsp:sp modelId="{08F6ADD4-A28D-4DE5-A8EE-D037328797D9}">
      <dsp:nvSpPr>
        <dsp:cNvPr id="0" name=""/>
        <dsp:cNvSpPr/>
      </dsp:nvSpPr>
      <dsp:spPr>
        <a:xfrm rot="5400000">
          <a:off x="3879311" y="116034"/>
          <a:ext cx="1635073" cy="58719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372061"/>
              <a:satOff val="2047"/>
              <a:lumOff val="25628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/>
            <a:t>установление тесной связи между жителями и органами местного самоуправления</a:t>
          </a:r>
          <a:endParaRPr lang="ru-RU" sz="2400" b="1" i="1" kern="1200" dirty="0"/>
        </a:p>
      </dsp:txBody>
      <dsp:txXfrm rot="-5400000">
        <a:off x="1760848" y="2314315"/>
        <a:ext cx="5792181" cy="1475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2">
                <a:lumMod val="60000"/>
                <a:lumOff val="40000"/>
              </a:schemeClr>
            </a:gs>
            <a:gs pos="82000">
              <a:srgbClr val="FF7A00"/>
            </a:gs>
            <a:gs pos="100000">
              <a:srgbClr val="FF0300"/>
            </a:gs>
            <a:gs pos="98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717032"/>
            <a:ext cx="8496944" cy="2088232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«Обустройство 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сцены и скамеек для зрителей в парке </a:t>
            </a:r>
            <a:r>
              <a:rPr lang="ru-RU" sz="36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с.Зубово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ул.Пушкинская</a:t>
            </a:r>
            <a:r>
              <a:rPr lang="ru-RU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НАРОДНЫЙ БЮДЖЕТ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ТЕРРИТОРИАЛЬНОЕ УПРАВЛЕНИЕ «ЗАПАДНОЕ»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Проблемы, на решение которых направлен проект: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412776"/>
            <a:ext cx="66247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 территории парка в с. </a:t>
            </a:r>
            <a:r>
              <a:rPr lang="ru-RU" sz="2000" b="1" dirty="0" err="1" smtClean="0"/>
              <a:t>Зубово</a:t>
            </a:r>
            <a:r>
              <a:rPr lang="ru-RU" sz="2000" b="1" dirty="0" smtClean="0"/>
              <a:t> проходит много мероприятий. В 2024 году на территории парка проведен первый районный фестиваль по скандинавской ходьбе. Также ежегодно проводится межрайонный праздник «Для охоты тут рай». На праздник охотников приезжают со всей Вологодской области. Необходимо </a:t>
            </a:r>
            <a:r>
              <a:rPr lang="ru-RU" sz="2000" b="1" dirty="0"/>
              <a:t>создать </a:t>
            </a:r>
            <a:r>
              <a:rPr lang="ru-RU" sz="2000" b="1" dirty="0" smtClean="0"/>
              <a:t>зону для проведения культурно-досуговых и спортивно-оздоровительных мероприятий. Необходимо способствовать превращению сельской среды в познавательную, воспитывающую и развивающую территорию для досуга детей, молодежи, творческих людей и общественности.</a:t>
            </a:r>
            <a:endParaRPr lang="ru-RU" sz="2000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97379121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115212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проекта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04659212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ФОТООТЧЕТ</a:t>
            </a:r>
            <a:endParaRPr lang="ru-RU" sz="48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3208403" cy="42778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043" y="1340768"/>
            <a:ext cx="3225734" cy="43009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4317</TotalTime>
  <Words>129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274</cp:revision>
  <cp:lastPrinted>2015-10-28T07:53:04Z</cp:lastPrinted>
  <dcterms:created xsi:type="dcterms:W3CDTF">2015-10-21T08:24:23Z</dcterms:created>
  <dcterms:modified xsi:type="dcterms:W3CDTF">2025-09-24T06:35:36Z</dcterms:modified>
</cp:coreProperties>
</file>