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45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C0504D">
                  <a:lumMod val="75000"/>
                </a:srgbClr>
              </a:solidFill>
            </c:spPr>
          </c:dPt>
          <c:dPt>
            <c:idx val="1"/>
            <c:bubble3D val="0"/>
            <c:spPr>
              <a:solidFill>
                <a:srgbClr val="4F81BD">
                  <a:lumMod val="75000"/>
                </a:srgbClr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Pt>
            <c:idx val="3"/>
            <c:bubble3D val="0"/>
            <c:spPr>
              <a:solidFill>
                <a:srgbClr val="8064A2">
                  <a:lumMod val="75000"/>
                </a:srgbClr>
              </a:solidFill>
            </c:spPr>
          </c:dPt>
          <c:dLbls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юридических лиц</c:v>
                </c:pt>
                <c:pt idx="3">
                  <c:v>Пожертвования физических лиц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244.4</c:v>
                </c:pt>
                <c:pt idx="1">
                  <c:v>69.900000000000006</c:v>
                </c:pt>
                <c:pt idx="3">
                  <c:v>34.9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spPr>
    <a:ln>
      <a:solidFill>
        <a:srgbClr val="9BBB59">
          <a:lumMod val="50000"/>
        </a:srgbClr>
      </a:solidFill>
    </a:ln>
    <a:effectLst/>
  </c:spPr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D3B7E6-7B95-41DA-A27A-CC6CE1C24B68}" type="doc">
      <dgm:prSet loTypeId="urn:microsoft.com/office/officeart/2005/8/layout/chevron2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A52E317E-A357-4EEE-BE36-D529CFA72407}">
      <dgm:prSet phldrT="[Текст]"/>
      <dgm:spPr/>
      <dgm:t>
        <a:bodyPr/>
        <a:lstStyle/>
        <a:p>
          <a:r>
            <a:rPr lang="ru-RU" dirty="0" smtClean="0"/>
            <a:t>*</a:t>
          </a:r>
          <a:endParaRPr lang="ru-RU" dirty="0"/>
        </a:p>
      </dgm:t>
    </dgm:pt>
    <dgm:pt modelId="{ED9A938C-4B01-4130-8711-105EE07AB50D}" type="parTrans" cxnId="{50C32C4C-EC69-4986-A6BB-CF6A5784C0B4}">
      <dgm:prSet/>
      <dgm:spPr/>
      <dgm:t>
        <a:bodyPr/>
        <a:lstStyle/>
        <a:p>
          <a:endParaRPr lang="ru-RU"/>
        </a:p>
      </dgm:t>
    </dgm:pt>
    <dgm:pt modelId="{E6DB762A-C63D-4837-8C41-65F3A7D5260F}" type="sibTrans" cxnId="{50C32C4C-EC69-4986-A6BB-CF6A5784C0B4}">
      <dgm:prSet/>
      <dgm:spPr/>
      <dgm:t>
        <a:bodyPr/>
        <a:lstStyle/>
        <a:p>
          <a:endParaRPr lang="ru-RU"/>
        </a:p>
      </dgm:t>
    </dgm:pt>
    <dgm:pt modelId="{18B2C008-C4F3-40C6-A049-B30B9E643D33}">
      <dgm:prSet phldrT="[Текст]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dirty="0" smtClean="0">
              <a:latin typeface="Monotype Corsiva" pitchFamily="66" charset="0"/>
            </a:rPr>
            <a:t>Эффективность проекта несомненна</a:t>
          </a:r>
          <a:endParaRPr lang="ru-RU" b="1" dirty="0">
            <a:latin typeface="Monotype Corsiva" pitchFamily="66" charset="0"/>
          </a:endParaRPr>
        </a:p>
      </dgm:t>
    </dgm:pt>
    <dgm:pt modelId="{C49B87D5-3B60-4912-8A81-7664F7724328}" type="parTrans" cxnId="{E1E3E664-A9CA-4B51-A1AC-0F2B23C97EFC}">
      <dgm:prSet/>
      <dgm:spPr/>
      <dgm:t>
        <a:bodyPr/>
        <a:lstStyle/>
        <a:p>
          <a:endParaRPr lang="ru-RU"/>
        </a:p>
      </dgm:t>
    </dgm:pt>
    <dgm:pt modelId="{2F8780CD-5E9D-4411-87F2-E5C0758BE673}" type="sibTrans" cxnId="{E1E3E664-A9CA-4B51-A1AC-0F2B23C97EFC}">
      <dgm:prSet/>
      <dgm:spPr/>
      <dgm:t>
        <a:bodyPr/>
        <a:lstStyle/>
        <a:p>
          <a:endParaRPr lang="ru-RU"/>
        </a:p>
      </dgm:t>
    </dgm:pt>
    <dgm:pt modelId="{1D00DAB4-4561-4679-83E7-5E1040E12DF1}">
      <dgm:prSet phldrT="[Текст]"/>
      <dgm:spPr/>
      <dgm:t>
        <a:bodyPr/>
        <a:lstStyle/>
        <a:p>
          <a:r>
            <a:rPr lang="ru-RU" dirty="0" smtClean="0"/>
            <a:t>*</a:t>
          </a:r>
          <a:endParaRPr lang="ru-RU" dirty="0"/>
        </a:p>
      </dgm:t>
    </dgm:pt>
    <dgm:pt modelId="{D91F2B4C-FB1E-4B46-A61F-43F01C42C596}" type="parTrans" cxnId="{9ACC83A3-CBFB-4DED-B2F0-0552977FF503}">
      <dgm:prSet/>
      <dgm:spPr/>
      <dgm:t>
        <a:bodyPr/>
        <a:lstStyle/>
        <a:p>
          <a:endParaRPr lang="ru-RU"/>
        </a:p>
      </dgm:t>
    </dgm:pt>
    <dgm:pt modelId="{7639CDAA-D476-44E7-BCB5-7F0954EEE0F1}" type="sibTrans" cxnId="{9ACC83A3-CBFB-4DED-B2F0-0552977FF503}">
      <dgm:prSet/>
      <dgm:spPr/>
      <dgm:t>
        <a:bodyPr/>
        <a:lstStyle/>
        <a:p>
          <a:endParaRPr lang="ru-RU"/>
        </a:p>
      </dgm:t>
    </dgm:pt>
    <dgm:pt modelId="{EEF84785-5CDE-485B-BB7C-B9CDB043FBB1}">
      <dgm:prSet phldrT="[Текст]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i="0" dirty="0" smtClean="0">
              <a:latin typeface="Monotype Corsiva" pitchFamily="66" charset="0"/>
            </a:rPr>
            <a:t>Улучшение качества питьевой воды</a:t>
          </a:r>
          <a:endParaRPr lang="ru-RU" b="1" i="0" dirty="0">
            <a:latin typeface="Monotype Corsiva" pitchFamily="66" charset="0"/>
          </a:endParaRPr>
        </a:p>
      </dgm:t>
    </dgm:pt>
    <dgm:pt modelId="{04727017-EF1F-46BC-B449-9CCC0387D2FC}" type="parTrans" cxnId="{E7D456DA-4218-4B4D-90F7-8D7B8DA298CB}">
      <dgm:prSet/>
      <dgm:spPr/>
      <dgm:t>
        <a:bodyPr/>
        <a:lstStyle/>
        <a:p>
          <a:endParaRPr lang="ru-RU"/>
        </a:p>
      </dgm:t>
    </dgm:pt>
    <dgm:pt modelId="{BDA09284-95BA-44CA-971D-AA62844E667C}" type="sibTrans" cxnId="{E7D456DA-4218-4B4D-90F7-8D7B8DA298CB}">
      <dgm:prSet/>
      <dgm:spPr/>
      <dgm:t>
        <a:bodyPr/>
        <a:lstStyle/>
        <a:p>
          <a:endParaRPr lang="ru-RU"/>
        </a:p>
      </dgm:t>
    </dgm:pt>
    <dgm:pt modelId="{41C5D637-0F21-4329-B4CA-165541A4E222}">
      <dgm:prSet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dirty="0" smtClean="0">
              <a:latin typeface="Monotype Corsiva" pitchFamily="66" charset="0"/>
            </a:rPr>
            <a:t>Организация бесперебойного водоснабжения жителей</a:t>
          </a:r>
          <a:endParaRPr lang="ru-RU" b="1" dirty="0">
            <a:latin typeface="Monotype Corsiva" pitchFamily="66" charset="0"/>
          </a:endParaRPr>
        </a:p>
      </dgm:t>
    </dgm:pt>
    <dgm:pt modelId="{FDD8EA01-B0E4-44F0-88C5-894DDAFB84F0}" type="parTrans" cxnId="{883EB015-E723-4D31-8687-A36B96FF68A3}">
      <dgm:prSet/>
      <dgm:spPr/>
      <dgm:t>
        <a:bodyPr/>
        <a:lstStyle/>
        <a:p>
          <a:endParaRPr lang="ru-RU"/>
        </a:p>
      </dgm:t>
    </dgm:pt>
    <dgm:pt modelId="{4F5090A1-18D7-484B-924D-79574E3F5B43}" type="sibTrans" cxnId="{883EB015-E723-4D31-8687-A36B96FF68A3}">
      <dgm:prSet/>
      <dgm:spPr/>
      <dgm:t>
        <a:bodyPr/>
        <a:lstStyle/>
        <a:p>
          <a:endParaRPr lang="ru-RU"/>
        </a:p>
      </dgm:t>
    </dgm:pt>
    <dgm:pt modelId="{CE2C907F-1DF2-4A0E-A3B9-9B614A3D2A33}">
      <dgm:prSet phldrT="[Текст]"/>
      <dgm:spPr/>
      <dgm:t>
        <a:bodyPr/>
        <a:lstStyle/>
        <a:p>
          <a:r>
            <a:rPr lang="ru-RU" dirty="0" smtClean="0"/>
            <a:t>*</a:t>
          </a:r>
          <a:endParaRPr lang="ru-RU" dirty="0"/>
        </a:p>
      </dgm:t>
    </dgm:pt>
    <dgm:pt modelId="{207EA962-324D-467F-96DB-E43B383453B1}" type="sibTrans" cxnId="{B49D6B3E-7713-4A95-97A1-32A5868E4E28}">
      <dgm:prSet/>
      <dgm:spPr/>
      <dgm:t>
        <a:bodyPr/>
        <a:lstStyle/>
        <a:p>
          <a:endParaRPr lang="ru-RU"/>
        </a:p>
      </dgm:t>
    </dgm:pt>
    <dgm:pt modelId="{8F19A630-5816-47D8-9ADE-83C58C92813B}" type="parTrans" cxnId="{B49D6B3E-7713-4A95-97A1-32A5868E4E28}">
      <dgm:prSet/>
      <dgm:spPr/>
      <dgm:t>
        <a:bodyPr/>
        <a:lstStyle/>
        <a:p>
          <a:endParaRPr lang="ru-RU"/>
        </a:p>
      </dgm:t>
    </dgm:pt>
    <dgm:pt modelId="{D6ED0CB4-3FBC-4249-9CDB-62163CA08306}" type="pres">
      <dgm:prSet presAssocID="{02D3B7E6-7B95-41DA-A27A-CC6CE1C24B6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9226BA-865C-4BA7-8F50-AB96790EF0EA}" type="pres">
      <dgm:prSet presAssocID="{A52E317E-A357-4EEE-BE36-D529CFA72407}" presName="composite" presStyleCnt="0"/>
      <dgm:spPr/>
    </dgm:pt>
    <dgm:pt modelId="{0BEAC40A-1B2A-445B-9748-B6A851BD8CA3}" type="pres">
      <dgm:prSet presAssocID="{A52E317E-A357-4EEE-BE36-D529CFA72407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18758A-3E46-4789-8DC3-47EB06BC58AB}" type="pres">
      <dgm:prSet presAssocID="{A52E317E-A357-4EEE-BE36-D529CFA72407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435A88-4FAE-41CC-9B88-4D697FCFB2CB}" type="pres">
      <dgm:prSet presAssocID="{E6DB762A-C63D-4837-8C41-65F3A7D5260F}" presName="sp" presStyleCnt="0"/>
      <dgm:spPr/>
    </dgm:pt>
    <dgm:pt modelId="{6E7A1AE3-F3E1-4298-BEEC-D01B9C1EFC8B}" type="pres">
      <dgm:prSet presAssocID="{1D00DAB4-4561-4679-83E7-5E1040E12DF1}" presName="composite" presStyleCnt="0"/>
      <dgm:spPr/>
    </dgm:pt>
    <dgm:pt modelId="{2DC5E649-FAF7-443B-9D10-9594EB2FCCB0}" type="pres">
      <dgm:prSet presAssocID="{1D00DAB4-4561-4679-83E7-5E1040E12DF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F6ADD4-A28D-4DE5-A8EE-D037328797D9}" type="pres">
      <dgm:prSet presAssocID="{1D00DAB4-4561-4679-83E7-5E1040E12DF1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3C2057-55AB-4C7C-8BAD-D0646D072EF1}" type="pres">
      <dgm:prSet presAssocID="{7639CDAA-D476-44E7-BCB5-7F0954EEE0F1}" presName="sp" presStyleCnt="0"/>
      <dgm:spPr/>
    </dgm:pt>
    <dgm:pt modelId="{852888BB-C4B6-4131-B9F9-66408D0D1F2A}" type="pres">
      <dgm:prSet presAssocID="{CE2C907F-1DF2-4A0E-A3B9-9B614A3D2A33}" presName="composite" presStyleCnt="0"/>
      <dgm:spPr/>
    </dgm:pt>
    <dgm:pt modelId="{0231B857-1D8B-45F3-B24D-47359517C6A9}" type="pres">
      <dgm:prSet presAssocID="{CE2C907F-1DF2-4A0E-A3B9-9B614A3D2A33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2FF33F-FB67-4E2B-A6BA-08AC137FC4D8}" type="pres">
      <dgm:prSet presAssocID="{CE2C907F-1DF2-4A0E-A3B9-9B614A3D2A33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ACC83A3-CBFB-4DED-B2F0-0552977FF503}" srcId="{02D3B7E6-7B95-41DA-A27A-CC6CE1C24B68}" destId="{1D00DAB4-4561-4679-83E7-5E1040E12DF1}" srcOrd="1" destOrd="0" parTransId="{D91F2B4C-FB1E-4B46-A61F-43F01C42C596}" sibTransId="{7639CDAA-D476-44E7-BCB5-7F0954EEE0F1}"/>
    <dgm:cxn modelId="{F5A48DA8-A804-4A19-9B22-DD5870BDE289}" type="presOf" srcId="{1D00DAB4-4561-4679-83E7-5E1040E12DF1}" destId="{2DC5E649-FAF7-443B-9D10-9594EB2FCCB0}" srcOrd="0" destOrd="0" presId="urn:microsoft.com/office/officeart/2005/8/layout/chevron2"/>
    <dgm:cxn modelId="{487FE412-CD89-4BF5-9B09-4FA35B09606D}" type="presOf" srcId="{02D3B7E6-7B95-41DA-A27A-CC6CE1C24B68}" destId="{D6ED0CB4-3FBC-4249-9CDB-62163CA08306}" srcOrd="0" destOrd="0" presId="urn:microsoft.com/office/officeart/2005/8/layout/chevron2"/>
    <dgm:cxn modelId="{D8BC64A0-0FB9-424A-8648-621C230B3BBA}" type="presOf" srcId="{A52E317E-A357-4EEE-BE36-D529CFA72407}" destId="{0BEAC40A-1B2A-445B-9748-B6A851BD8CA3}" srcOrd="0" destOrd="0" presId="urn:microsoft.com/office/officeart/2005/8/layout/chevron2"/>
    <dgm:cxn modelId="{BDD484DA-CDFC-4CA8-BC0D-FAF16D33366D}" type="presOf" srcId="{EEF84785-5CDE-485B-BB7C-B9CDB043FBB1}" destId="{08F6ADD4-A28D-4DE5-A8EE-D037328797D9}" srcOrd="0" destOrd="0" presId="urn:microsoft.com/office/officeart/2005/8/layout/chevron2"/>
    <dgm:cxn modelId="{AE153AF4-4263-40A9-97C5-DE0F743CA6E5}" type="presOf" srcId="{41C5D637-0F21-4329-B4CA-165541A4E222}" destId="{3E2FF33F-FB67-4E2B-A6BA-08AC137FC4D8}" srcOrd="0" destOrd="0" presId="urn:microsoft.com/office/officeart/2005/8/layout/chevron2"/>
    <dgm:cxn modelId="{B49D6B3E-7713-4A95-97A1-32A5868E4E28}" srcId="{02D3B7E6-7B95-41DA-A27A-CC6CE1C24B68}" destId="{CE2C907F-1DF2-4A0E-A3B9-9B614A3D2A33}" srcOrd="2" destOrd="0" parTransId="{8F19A630-5816-47D8-9ADE-83C58C92813B}" sibTransId="{207EA962-324D-467F-96DB-E43B383453B1}"/>
    <dgm:cxn modelId="{77A51AF4-B629-4E76-885C-AA7DF57E0C4B}" type="presOf" srcId="{CE2C907F-1DF2-4A0E-A3B9-9B614A3D2A33}" destId="{0231B857-1D8B-45F3-B24D-47359517C6A9}" srcOrd="0" destOrd="0" presId="urn:microsoft.com/office/officeart/2005/8/layout/chevron2"/>
    <dgm:cxn modelId="{883EB015-E723-4D31-8687-A36B96FF68A3}" srcId="{CE2C907F-1DF2-4A0E-A3B9-9B614A3D2A33}" destId="{41C5D637-0F21-4329-B4CA-165541A4E222}" srcOrd="0" destOrd="0" parTransId="{FDD8EA01-B0E4-44F0-88C5-894DDAFB84F0}" sibTransId="{4F5090A1-18D7-484B-924D-79574E3F5B43}"/>
    <dgm:cxn modelId="{E7D456DA-4218-4B4D-90F7-8D7B8DA298CB}" srcId="{1D00DAB4-4561-4679-83E7-5E1040E12DF1}" destId="{EEF84785-5CDE-485B-BB7C-B9CDB043FBB1}" srcOrd="0" destOrd="0" parTransId="{04727017-EF1F-46BC-B449-9CCC0387D2FC}" sibTransId="{BDA09284-95BA-44CA-971D-AA62844E667C}"/>
    <dgm:cxn modelId="{E1E3E664-A9CA-4B51-A1AC-0F2B23C97EFC}" srcId="{A52E317E-A357-4EEE-BE36-D529CFA72407}" destId="{18B2C008-C4F3-40C6-A049-B30B9E643D33}" srcOrd="0" destOrd="0" parTransId="{C49B87D5-3B60-4912-8A81-7664F7724328}" sibTransId="{2F8780CD-5E9D-4411-87F2-E5C0758BE673}"/>
    <dgm:cxn modelId="{EE3BEDA1-0878-4BAC-86B9-8AE3BCE1AFE2}" type="presOf" srcId="{18B2C008-C4F3-40C6-A049-B30B9E643D33}" destId="{7C18758A-3E46-4789-8DC3-47EB06BC58AB}" srcOrd="0" destOrd="0" presId="urn:microsoft.com/office/officeart/2005/8/layout/chevron2"/>
    <dgm:cxn modelId="{50C32C4C-EC69-4986-A6BB-CF6A5784C0B4}" srcId="{02D3B7E6-7B95-41DA-A27A-CC6CE1C24B68}" destId="{A52E317E-A357-4EEE-BE36-D529CFA72407}" srcOrd="0" destOrd="0" parTransId="{ED9A938C-4B01-4130-8711-105EE07AB50D}" sibTransId="{E6DB762A-C63D-4837-8C41-65F3A7D5260F}"/>
    <dgm:cxn modelId="{047E0EFD-49A7-46DC-B7E1-55E19F77C110}" type="presParOf" srcId="{D6ED0CB4-3FBC-4249-9CDB-62163CA08306}" destId="{389226BA-865C-4BA7-8F50-AB96790EF0EA}" srcOrd="0" destOrd="0" presId="urn:microsoft.com/office/officeart/2005/8/layout/chevron2"/>
    <dgm:cxn modelId="{86E448DB-EF78-4372-B878-5402F80B2B40}" type="presParOf" srcId="{389226BA-865C-4BA7-8F50-AB96790EF0EA}" destId="{0BEAC40A-1B2A-445B-9748-B6A851BD8CA3}" srcOrd="0" destOrd="0" presId="urn:microsoft.com/office/officeart/2005/8/layout/chevron2"/>
    <dgm:cxn modelId="{0330C7B1-53CE-43AB-9D97-7E270AD1CC2D}" type="presParOf" srcId="{389226BA-865C-4BA7-8F50-AB96790EF0EA}" destId="{7C18758A-3E46-4789-8DC3-47EB06BC58AB}" srcOrd="1" destOrd="0" presId="urn:microsoft.com/office/officeart/2005/8/layout/chevron2"/>
    <dgm:cxn modelId="{9BD76404-F94E-4C8F-BA81-2BB4E4E73F24}" type="presParOf" srcId="{D6ED0CB4-3FBC-4249-9CDB-62163CA08306}" destId="{60435A88-4FAE-41CC-9B88-4D697FCFB2CB}" srcOrd="1" destOrd="0" presId="urn:microsoft.com/office/officeart/2005/8/layout/chevron2"/>
    <dgm:cxn modelId="{8AD922AA-E909-49C9-BEC3-247567D79DE2}" type="presParOf" srcId="{D6ED0CB4-3FBC-4249-9CDB-62163CA08306}" destId="{6E7A1AE3-F3E1-4298-BEEC-D01B9C1EFC8B}" srcOrd="2" destOrd="0" presId="urn:microsoft.com/office/officeart/2005/8/layout/chevron2"/>
    <dgm:cxn modelId="{9F2E0295-4B15-40FB-AC17-4B403FAF4BBC}" type="presParOf" srcId="{6E7A1AE3-F3E1-4298-BEEC-D01B9C1EFC8B}" destId="{2DC5E649-FAF7-443B-9D10-9594EB2FCCB0}" srcOrd="0" destOrd="0" presId="urn:microsoft.com/office/officeart/2005/8/layout/chevron2"/>
    <dgm:cxn modelId="{02C6E2D5-0C51-4E1F-95D3-36640A2A0EB7}" type="presParOf" srcId="{6E7A1AE3-F3E1-4298-BEEC-D01B9C1EFC8B}" destId="{08F6ADD4-A28D-4DE5-A8EE-D037328797D9}" srcOrd="1" destOrd="0" presId="urn:microsoft.com/office/officeart/2005/8/layout/chevron2"/>
    <dgm:cxn modelId="{BF1F9613-4DD1-48F3-9309-4B671395F828}" type="presParOf" srcId="{D6ED0CB4-3FBC-4249-9CDB-62163CA08306}" destId="{913C2057-55AB-4C7C-8BAD-D0646D072EF1}" srcOrd="3" destOrd="0" presId="urn:microsoft.com/office/officeart/2005/8/layout/chevron2"/>
    <dgm:cxn modelId="{38748A3F-B9E0-4049-8649-E4A496F2BD4C}" type="presParOf" srcId="{D6ED0CB4-3FBC-4249-9CDB-62163CA08306}" destId="{852888BB-C4B6-4131-B9F9-66408D0D1F2A}" srcOrd="4" destOrd="0" presId="urn:microsoft.com/office/officeart/2005/8/layout/chevron2"/>
    <dgm:cxn modelId="{5D58E1C7-235C-47F4-B937-A46D6FF917D2}" type="presParOf" srcId="{852888BB-C4B6-4131-B9F9-66408D0D1F2A}" destId="{0231B857-1D8B-45F3-B24D-47359517C6A9}" srcOrd="0" destOrd="0" presId="urn:microsoft.com/office/officeart/2005/8/layout/chevron2"/>
    <dgm:cxn modelId="{D13A0DB6-6B6F-46A2-82D4-F5BDFFE50746}" type="presParOf" srcId="{852888BB-C4B6-4131-B9F9-66408D0D1F2A}" destId="{3E2FF33F-FB67-4E2B-A6BA-08AC137FC4D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AC40A-1B2A-445B-9748-B6A851BD8CA3}">
      <dsp:nvSpPr>
        <dsp:cNvPr id="0" name=""/>
        <dsp:cNvSpPr/>
      </dsp:nvSpPr>
      <dsp:spPr>
        <a:xfrm rot="5400000">
          <a:off x="-256887" y="257312"/>
          <a:ext cx="1712580" cy="1198806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*</a:t>
          </a:r>
          <a:endParaRPr lang="ru-RU" sz="3300" kern="1200" dirty="0"/>
        </a:p>
      </dsp:txBody>
      <dsp:txXfrm rot="-5400000">
        <a:off x="0" y="599828"/>
        <a:ext cx="1198806" cy="513774"/>
      </dsp:txXfrm>
    </dsp:sp>
    <dsp:sp modelId="{7C18758A-3E46-4789-8DC3-47EB06BC58AB}">
      <dsp:nvSpPr>
        <dsp:cNvPr id="0" name=""/>
        <dsp:cNvSpPr/>
      </dsp:nvSpPr>
      <dsp:spPr>
        <a:xfrm rot="5400000">
          <a:off x="3859238" y="-2660006"/>
          <a:ext cx="1113177" cy="6434041"/>
        </a:xfrm>
        <a:prstGeom prst="round2SameRect">
          <a:avLst/>
        </a:prstGeom>
        <a:gradFill rotWithShape="1">
          <a:gsLst>
            <a:gs pos="0">
              <a:schemeClr val="accent2">
                <a:tint val="96000"/>
                <a:satMod val="120000"/>
                <a:lumMod val="120000"/>
              </a:schemeClr>
            </a:gs>
            <a:gs pos="100000">
              <a:schemeClr val="accent2">
                <a:shade val="89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 prstMaterial="flat">
          <a:bevelT w="12700" h="1270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600" b="1" kern="1200" dirty="0" smtClean="0">
              <a:latin typeface="Monotype Corsiva" pitchFamily="66" charset="0"/>
            </a:rPr>
            <a:t>Эффективность проекта несомненна</a:t>
          </a:r>
          <a:endParaRPr lang="ru-RU" sz="3600" b="1" kern="1200" dirty="0">
            <a:latin typeface="Monotype Corsiva" pitchFamily="66" charset="0"/>
          </a:endParaRPr>
        </a:p>
      </dsp:txBody>
      <dsp:txXfrm rot="-5400000">
        <a:off x="1198807" y="54766"/>
        <a:ext cx="6379700" cy="1004495"/>
      </dsp:txXfrm>
    </dsp:sp>
    <dsp:sp modelId="{2DC5E649-FAF7-443B-9D10-9594EB2FCCB0}">
      <dsp:nvSpPr>
        <dsp:cNvPr id="0" name=""/>
        <dsp:cNvSpPr/>
      </dsp:nvSpPr>
      <dsp:spPr>
        <a:xfrm rot="5400000">
          <a:off x="-256887" y="1776860"/>
          <a:ext cx="1712580" cy="1198806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*</a:t>
          </a:r>
          <a:endParaRPr lang="ru-RU" sz="3300" kern="1200" dirty="0"/>
        </a:p>
      </dsp:txBody>
      <dsp:txXfrm rot="-5400000">
        <a:off x="0" y="2119376"/>
        <a:ext cx="1198806" cy="513774"/>
      </dsp:txXfrm>
    </dsp:sp>
    <dsp:sp modelId="{08F6ADD4-A28D-4DE5-A8EE-D037328797D9}">
      <dsp:nvSpPr>
        <dsp:cNvPr id="0" name=""/>
        <dsp:cNvSpPr/>
      </dsp:nvSpPr>
      <dsp:spPr>
        <a:xfrm rot="5400000">
          <a:off x="3859238" y="-1140458"/>
          <a:ext cx="1113177" cy="6434041"/>
        </a:xfrm>
        <a:prstGeom prst="round2SameRect">
          <a:avLst/>
        </a:prstGeom>
        <a:gradFill rotWithShape="1">
          <a:gsLst>
            <a:gs pos="0">
              <a:schemeClr val="accent3">
                <a:tint val="96000"/>
                <a:satMod val="120000"/>
                <a:lumMod val="120000"/>
              </a:schemeClr>
            </a:gs>
            <a:gs pos="100000">
              <a:schemeClr val="accent3">
                <a:shade val="89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3"/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 prstMaterial="flat">
          <a:bevelT w="12700" h="1270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600" b="1" i="0" kern="1200" dirty="0" smtClean="0">
              <a:latin typeface="Monotype Corsiva" pitchFamily="66" charset="0"/>
            </a:rPr>
            <a:t>Улучшение качества питьевой воды</a:t>
          </a:r>
          <a:endParaRPr lang="ru-RU" sz="3600" b="1" i="0" kern="1200" dirty="0">
            <a:latin typeface="Monotype Corsiva" pitchFamily="66" charset="0"/>
          </a:endParaRPr>
        </a:p>
      </dsp:txBody>
      <dsp:txXfrm rot="-5400000">
        <a:off x="1198807" y="1574314"/>
        <a:ext cx="6379700" cy="1004495"/>
      </dsp:txXfrm>
    </dsp:sp>
    <dsp:sp modelId="{0231B857-1D8B-45F3-B24D-47359517C6A9}">
      <dsp:nvSpPr>
        <dsp:cNvPr id="0" name=""/>
        <dsp:cNvSpPr/>
      </dsp:nvSpPr>
      <dsp:spPr>
        <a:xfrm rot="5400000">
          <a:off x="-256887" y="3296408"/>
          <a:ext cx="1712580" cy="1198806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*</a:t>
          </a:r>
          <a:endParaRPr lang="ru-RU" sz="3300" kern="1200" dirty="0"/>
        </a:p>
      </dsp:txBody>
      <dsp:txXfrm rot="-5400000">
        <a:off x="0" y="3638924"/>
        <a:ext cx="1198806" cy="513774"/>
      </dsp:txXfrm>
    </dsp:sp>
    <dsp:sp modelId="{3E2FF33F-FB67-4E2B-A6BA-08AC137FC4D8}">
      <dsp:nvSpPr>
        <dsp:cNvPr id="0" name=""/>
        <dsp:cNvSpPr/>
      </dsp:nvSpPr>
      <dsp:spPr>
        <a:xfrm rot="5400000">
          <a:off x="3859238" y="379089"/>
          <a:ext cx="1113177" cy="6434041"/>
        </a:xfrm>
        <a:prstGeom prst="round2SameRect">
          <a:avLst/>
        </a:prstGeom>
        <a:gradFill rotWithShape="1">
          <a:gsLst>
            <a:gs pos="0">
              <a:schemeClr val="accent4">
                <a:tint val="96000"/>
                <a:satMod val="120000"/>
                <a:lumMod val="120000"/>
              </a:schemeClr>
            </a:gs>
            <a:gs pos="100000">
              <a:schemeClr val="accent4">
                <a:shade val="89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4"/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 prstMaterial="flat">
          <a:bevelT w="12700" h="1270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600" b="1" kern="1200" dirty="0" smtClean="0">
              <a:latin typeface="Monotype Corsiva" pitchFamily="66" charset="0"/>
            </a:rPr>
            <a:t>Организация бесперебойного водоснабжения жителей</a:t>
          </a:r>
          <a:endParaRPr lang="ru-RU" sz="3600" b="1" kern="1200" dirty="0">
            <a:latin typeface="Monotype Corsiva" pitchFamily="66" charset="0"/>
          </a:endParaRPr>
        </a:p>
      </dsp:txBody>
      <dsp:txXfrm rot="-5400000">
        <a:off x="1198807" y="3093862"/>
        <a:ext cx="6379700" cy="10044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437112"/>
            <a:ext cx="8496944" cy="1919064"/>
          </a:xfrm>
        </p:spPr>
        <p:txBody>
          <a:bodyPr>
            <a:normAutofit/>
          </a:bodyPr>
          <a:lstStyle/>
          <a:p>
            <a:r>
              <a:rPr lang="ru-RU" sz="3200" b="1" u="sng" dirty="0" smtClean="0">
                <a:solidFill>
                  <a:srgbClr val="C00000"/>
                </a:solidFill>
              </a:rPr>
              <a:t>«Прокладка </a:t>
            </a:r>
            <a:r>
              <a:rPr lang="ru-RU" sz="3200" b="1" u="sng" dirty="0">
                <a:solidFill>
                  <a:srgbClr val="C00000"/>
                </a:solidFill>
              </a:rPr>
              <a:t>водопроводной трубы к дому №18 </a:t>
            </a:r>
            <a:r>
              <a:rPr lang="ru-RU" sz="3200" b="1" u="sng" dirty="0" err="1">
                <a:solidFill>
                  <a:srgbClr val="C00000"/>
                </a:solidFill>
              </a:rPr>
              <a:t>ул.Пролетарская</a:t>
            </a:r>
            <a:r>
              <a:rPr lang="ru-RU" sz="3200" b="1" u="sng" dirty="0">
                <a:solidFill>
                  <a:srgbClr val="C00000"/>
                </a:solidFill>
              </a:rPr>
              <a:t> </a:t>
            </a:r>
            <a:r>
              <a:rPr lang="ru-RU" sz="3200" b="1" u="sng" dirty="0" err="1">
                <a:solidFill>
                  <a:srgbClr val="C00000"/>
                </a:solidFill>
              </a:rPr>
              <a:t>с.Зубово</a:t>
            </a:r>
            <a:r>
              <a:rPr lang="ru-RU" sz="3200" b="1" u="sng" dirty="0">
                <a:solidFill>
                  <a:srgbClr val="C00000"/>
                </a:solidFill>
              </a:rPr>
              <a:t>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404664"/>
            <a:ext cx="78488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+mj-lt"/>
              </a:rPr>
              <a:t>НАРОДНЫЙ БЮДЖЕТ</a:t>
            </a:r>
            <a:r>
              <a:rPr lang="ru-RU" sz="3200" b="1" dirty="0">
                <a:solidFill>
                  <a:srgbClr val="C00000"/>
                </a:solidFill>
                <a:latin typeface="+mj-lt"/>
              </a:rPr>
              <a:t/>
            </a:r>
            <a:br>
              <a:rPr lang="ru-RU" sz="3200" b="1" dirty="0">
                <a:solidFill>
                  <a:srgbClr val="C00000"/>
                </a:solidFill>
                <a:latin typeface="+mj-lt"/>
              </a:rPr>
            </a:br>
            <a:r>
              <a:rPr lang="ru-RU" sz="3200" b="1" dirty="0" smtClean="0">
                <a:solidFill>
                  <a:srgbClr val="C00000"/>
                </a:solidFill>
                <a:latin typeface="+mj-lt"/>
              </a:rPr>
              <a:t>ТЕРРИТОРИАЛЬНОЕ УПРАВЛЕНИЕ «ЗАПАДНОЕ»</a:t>
            </a:r>
            <a:r>
              <a:rPr lang="ru-RU" sz="3200" b="1" dirty="0">
                <a:solidFill>
                  <a:srgbClr val="C00000"/>
                </a:solidFill>
                <a:latin typeface="+mj-lt"/>
              </a:rPr>
              <a:t/>
            </a:r>
            <a:br>
              <a:rPr lang="ru-RU" sz="3200" b="1" dirty="0">
                <a:solidFill>
                  <a:srgbClr val="C00000"/>
                </a:solidFill>
                <a:latin typeface="+mj-lt"/>
              </a:rPr>
            </a:br>
            <a:r>
              <a:rPr lang="ru-RU" sz="3200" b="1" dirty="0" smtClean="0">
                <a:solidFill>
                  <a:srgbClr val="C00000"/>
                </a:solidFill>
                <a:latin typeface="+mj-lt"/>
              </a:rPr>
              <a:t>2025 </a:t>
            </a:r>
            <a:r>
              <a:rPr lang="ru-RU" sz="3200" b="1" dirty="0">
                <a:solidFill>
                  <a:srgbClr val="C00000"/>
                </a:solidFill>
                <a:latin typeface="+mj-lt"/>
              </a:rPr>
              <a:t>год</a:t>
            </a:r>
            <a:br>
              <a:rPr lang="ru-RU" sz="3200" b="1" dirty="0">
                <a:solidFill>
                  <a:srgbClr val="C00000"/>
                </a:solidFill>
                <a:latin typeface="+mj-lt"/>
              </a:rPr>
            </a:br>
            <a:endParaRPr lang="ru-RU" sz="3200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103475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effectLst/>
              </a:rPr>
              <a:t>Проблемы, на решение которых направлен проект:</a:t>
            </a:r>
            <a:br>
              <a:rPr lang="ru-RU" b="1" dirty="0">
                <a:solidFill>
                  <a:srgbClr val="C00000"/>
                </a:solidFill>
                <a:effectLst/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899592" y="2132856"/>
            <a:ext cx="7560840" cy="410445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Металлические водопроводные трубы ветхие. Из-за этого потребителям поступает некачественная питьевая вода.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При замене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водопроводной трубы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качество воды улучшится.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949377475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83568" y="26064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Финансирование проекта,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Результаты реализации проекта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93008483"/>
              </p:ext>
            </p:extLst>
          </p:nvPr>
        </p:nvGraphicFramePr>
        <p:xfrm>
          <a:off x="899592" y="1412776"/>
          <a:ext cx="763284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861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4800" u="sng" dirty="0" smtClean="0">
                <a:solidFill>
                  <a:srgbClr val="C00000"/>
                </a:solidFill>
              </a:rPr>
              <a:t>ФОТООТЧЕТ</a:t>
            </a:r>
            <a:endParaRPr lang="ru-RU" sz="4800" u="sng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284984"/>
            <a:ext cx="3827668" cy="288032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35921"/>
            <a:ext cx="3799199" cy="28588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4519</TotalTime>
  <Words>67</Words>
  <Application>Microsoft Office PowerPoint</Application>
  <PresentationFormat>Экран (4:3)</PresentationFormat>
  <Paragraphs>13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Волна</vt:lpstr>
      <vt:lpstr>Презентация PowerPoint</vt:lpstr>
      <vt:lpstr>Проблемы, на решение которых направлен проект: </vt:lpstr>
      <vt:lpstr>Презентация PowerPoint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Первунинская Н.П.</cp:lastModifiedBy>
  <cp:revision>276</cp:revision>
  <cp:lastPrinted>2015-10-28T07:53:04Z</cp:lastPrinted>
  <dcterms:created xsi:type="dcterms:W3CDTF">2015-10-21T08:24:23Z</dcterms:created>
  <dcterms:modified xsi:type="dcterms:W3CDTF">2025-09-19T12:51:33Z</dcterms:modified>
</cp:coreProperties>
</file>