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7"/>
  </p:notesMasterIdLst>
  <p:sldIdLst>
    <p:sldId id="256" r:id="rId2"/>
    <p:sldId id="257" r:id="rId3"/>
    <p:sldId id="335" r:id="rId4"/>
    <p:sldId id="281" r:id="rId5"/>
    <p:sldId id="336" r:id="rId6"/>
  </p:sldIdLst>
  <p:sldSz cx="9144000" cy="6858000" type="screen4x3"/>
  <p:notesSz cx="67818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0869E89-80E8-4C54-B88D-049FC2E3285F}">
          <p14:sldIdLst>
            <p14:sldId id="256"/>
            <p14:sldId id="257"/>
            <p14:sldId id="335"/>
            <p14:sldId id="281"/>
            <p14:sldId id="336"/>
          </p14:sldIdLst>
        </p14:section>
        <p14:section name="Раздел без заголовка" id="{FB0E3051-A9D8-42C0-9C2B-A0904876BE8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7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944" y="-108"/>
      </p:cViewPr>
      <p:guideLst>
        <p:guide orient="horz" pos="3126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30"/>
      <c:rAngAx val="0"/>
      <c:perspective val="6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1666666666666664E-2"/>
          <c:y val="0.14342446333741218"/>
          <c:w val="0.58252154418197721"/>
          <c:h val="0.8565755366625877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C00000">
                  <a:alpha val="80000"/>
                </a:srgbClr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92D050"/>
              </a:solidFill>
            </c:spPr>
          </c:dPt>
          <c:dLbls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Средства областного бюджета</c:v>
                </c:pt>
                <c:pt idx="1">
                  <c:v>Средства местного бюджета</c:v>
                </c:pt>
                <c:pt idx="2">
                  <c:v>Пожертвования юридических лиц и индивидуальных предпринимателей</c:v>
                </c:pt>
                <c:pt idx="3">
                  <c:v>Пожертвования физических лиц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308</c:v>
                </c:pt>
                <c:pt idx="1">
                  <c:v>88</c:v>
                </c:pt>
                <c:pt idx="3">
                  <c:v>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113265529308842"/>
          <c:y val="8.5531700194377017E-2"/>
          <c:w val="0.31886734470691164"/>
          <c:h val="0.81969920721280898"/>
        </c:manualLayout>
      </c:layout>
      <c:overlay val="0"/>
    </c:legend>
    <c:plotVisOnly val="1"/>
    <c:dispBlanksAs val="gap"/>
    <c:showDLblsOverMax val="0"/>
  </c:chart>
  <c:spPr>
    <a:gradFill flip="none" rotWithShape="1">
      <a:gsLst>
        <a:gs pos="0">
          <a:srgbClr val="FFFF00"/>
        </a:gs>
        <a:gs pos="25000">
          <a:srgbClr val="FF6633"/>
        </a:gs>
        <a:gs pos="50000">
          <a:srgbClr val="FFFF00"/>
        </a:gs>
        <a:gs pos="75000">
          <a:srgbClr val="01A78F"/>
        </a:gs>
        <a:gs pos="100000">
          <a:srgbClr val="3366FF"/>
        </a:gs>
      </a:gsLst>
      <a:lin ang="2700000" scaled="1"/>
      <a:tileRect/>
    </a:gradFill>
    <a:effectLst>
      <a:innerShdw blurRad="63500" dist="50800">
        <a:prstClr val="black">
          <a:alpha val="50000"/>
        </a:prstClr>
      </a:innerShdw>
    </a:effectLst>
  </c:spPr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75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3566F-C162-4B3C-9C75-3057F57DBF29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7863" y="4714875"/>
            <a:ext cx="54260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75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65E83-3D84-46CA-8135-12E3AD659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387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183006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smtClean="0"/>
              <a:t>Народный бюджет </a:t>
            </a:r>
            <a:br>
              <a:rPr lang="ru-RU" sz="4400" b="1" dirty="0" smtClean="0"/>
            </a:br>
            <a:r>
              <a:rPr lang="ru-RU" sz="4400" b="1" dirty="0" smtClean="0"/>
              <a:t>ТЕРРИТОРИАЛЬНОЕ УПРАВЛЕНИЕ «ЗАПАДНОЕ» </a:t>
            </a:r>
            <a:r>
              <a:rPr lang="ru-RU" sz="4400" b="1" dirty="0" smtClean="0"/>
              <a:t>2025 </a:t>
            </a:r>
            <a:r>
              <a:rPr lang="ru-RU" sz="4400" b="1" dirty="0" smtClean="0"/>
              <a:t>год</a:t>
            </a:r>
            <a:br>
              <a:rPr lang="ru-RU" sz="4400" b="1" dirty="0" smtClean="0"/>
            </a:br>
            <a:endParaRPr lang="ru-RU" sz="4400" b="1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4005064"/>
            <a:ext cx="8496944" cy="1440160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sz="4000" b="1" u="sng" dirty="0" smtClean="0"/>
              <a:t>«Текущий </a:t>
            </a:r>
            <a:r>
              <a:rPr lang="ru-RU" sz="4000" b="1" u="sng" dirty="0"/>
              <a:t>ремонт здания артезианской скважины в </a:t>
            </a:r>
            <a:r>
              <a:rPr lang="ru-RU" sz="4000" b="1" u="sng" dirty="0" err="1"/>
              <a:t>с.Зубово</a:t>
            </a:r>
            <a:r>
              <a:rPr lang="ru-RU" sz="4000" b="1" u="sng" dirty="0"/>
              <a:t> </a:t>
            </a:r>
            <a:r>
              <a:rPr lang="ru-RU" sz="4000" b="1" u="sng" dirty="0" err="1"/>
              <a:t>ул.Строителей</a:t>
            </a:r>
            <a:r>
              <a:rPr lang="ru-RU" sz="4000" b="1" u="sng" dirty="0"/>
              <a:t> д.13 а»</a:t>
            </a:r>
          </a:p>
        </p:txBody>
      </p:sp>
    </p:spTree>
    <p:extLst>
      <p:ext uri="{BB962C8B-B14F-4D97-AF65-F5344CB8AC3E}">
        <p14:creationId xmlns:p14="http://schemas.microsoft.com/office/powerpoint/2010/main" val="13188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916" y="1412776"/>
            <a:ext cx="8775404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400" b="1" dirty="0" smtClean="0">
                <a:effectLst/>
              </a:rPr>
              <a:t>Проблемы, на решение которых направлен проект:</a:t>
            </a:r>
            <a:br>
              <a:rPr lang="ru-RU" sz="3400" b="1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r>
              <a:rPr lang="ru-RU" sz="3400" dirty="0" smtClean="0">
                <a:effectLst/>
              </a:rPr>
              <a:t/>
            </a:r>
            <a:br>
              <a:rPr lang="ru-RU" sz="3400" dirty="0" smtClean="0">
                <a:effectLst/>
              </a:rPr>
            </a:br>
            <a:endParaRPr lang="ru-RU" sz="3400" dirty="0">
              <a:effectLst/>
            </a:endParaRPr>
          </a:p>
        </p:txBody>
      </p:sp>
      <p:sp>
        <p:nvSpPr>
          <p:cNvPr id="6" name="Выноска со стрелкой вниз 5"/>
          <p:cNvSpPr/>
          <p:nvPr/>
        </p:nvSpPr>
        <p:spPr>
          <a:xfrm>
            <a:off x="395536" y="1124744"/>
            <a:ext cx="8424936" cy="5472608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На улице Строителей трубы не менялись с 1964 года. Металлические водопроводные трубы ветхие. Из-за этого потребителям поступает некачественная питьевая вода. При замене водопроводной трубы качество </a:t>
            </a:r>
            <a:r>
              <a:rPr lang="ru-RU" sz="2800" b="1" i="1">
                <a:latin typeface="Times New Roman" pitchFamily="18" charset="0"/>
                <a:cs typeface="Times New Roman" pitchFamily="18" charset="0"/>
              </a:rPr>
              <a:t>воды </a:t>
            </a:r>
            <a:r>
              <a:rPr lang="ru-RU" sz="2800" b="1" i="1" smtClean="0">
                <a:latin typeface="Times New Roman" pitchFamily="18" charset="0"/>
                <a:cs typeface="Times New Roman" pitchFamily="18" charset="0"/>
              </a:rPr>
              <a:t>улучшится.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44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686800" cy="119675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Финансирование проекта, </a:t>
            </a:r>
            <a:r>
              <a:rPr lang="ru-RU" sz="2200" dirty="0" smtClean="0"/>
              <a:t>тыс. руб.</a:t>
            </a:r>
            <a:endParaRPr lang="ru-RU" sz="2200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048327196"/>
              </p:ext>
            </p:extLst>
          </p:nvPr>
        </p:nvGraphicFramePr>
        <p:xfrm>
          <a:off x="0" y="836712"/>
          <a:ext cx="9144000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2798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Результаты реализации проекта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196752"/>
            <a:ext cx="2880320" cy="14401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Организация бесперебойного водоснабжения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жителей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76056" y="4509120"/>
            <a:ext cx="3384376" cy="165618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Улучшение качества питьевой воды</a:t>
            </a:r>
          </a:p>
        </p:txBody>
      </p:sp>
      <p:sp>
        <p:nvSpPr>
          <p:cNvPr id="5" name="Овал 4"/>
          <p:cNvSpPr/>
          <p:nvPr/>
        </p:nvSpPr>
        <p:spPr>
          <a:xfrm>
            <a:off x="3033485" y="2905664"/>
            <a:ext cx="2808312" cy="117140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ффективность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проекта несомненна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Выгнутая влево стрелка 5"/>
          <p:cNvSpPr/>
          <p:nvPr/>
        </p:nvSpPr>
        <p:spPr>
          <a:xfrm rot="10800000">
            <a:off x="3635896" y="1628800"/>
            <a:ext cx="1440160" cy="1008112"/>
          </a:xfrm>
          <a:prstGeom prst="curved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Выгнутая влево стрелка 6"/>
          <p:cNvSpPr/>
          <p:nvPr/>
        </p:nvSpPr>
        <p:spPr>
          <a:xfrm>
            <a:off x="1475656" y="2905664"/>
            <a:ext cx="1008112" cy="1152128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Выгнутая влево стрелка 7"/>
          <p:cNvSpPr/>
          <p:nvPr/>
        </p:nvSpPr>
        <p:spPr>
          <a:xfrm>
            <a:off x="3059832" y="4329100"/>
            <a:ext cx="1440160" cy="1008112"/>
          </a:xfrm>
          <a:prstGeom prst="curved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Выгнутая влево стрелка 8"/>
          <p:cNvSpPr/>
          <p:nvPr/>
        </p:nvSpPr>
        <p:spPr>
          <a:xfrm rot="10800000">
            <a:off x="6444208" y="3213670"/>
            <a:ext cx="1440160" cy="1008112"/>
          </a:xfrm>
          <a:prstGeom prst="curved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55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304" y="116632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u="sng" dirty="0" smtClean="0"/>
              <a:t>ФОТООТЧЕТ</a:t>
            </a:r>
            <a:endParaRPr lang="ru-RU" u="sn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56792"/>
            <a:ext cx="8017870" cy="44644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653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4216</TotalTime>
  <Words>75</Words>
  <Application>Microsoft Office PowerPoint</Application>
  <PresentationFormat>Экран (4:3)</PresentationFormat>
  <Paragraphs>10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Трек</vt:lpstr>
      <vt:lpstr>Народный бюджет  ТЕРРИТОРИАЛЬНОЕ УПРАВЛЕНИЕ «ЗАПАДНОЕ» 2025 год </vt:lpstr>
      <vt:lpstr>Проблемы, на решение которых направлен проект:     </vt:lpstr>
      <vt:lpstr>Финансирование проекта, тыс. руб.</vt:lpstr>
      <vt:lpstr>Результаты реализации проекта</vt:lpstr>
      <vt:lpstr>ФОТООТЧЕТ</vt:lpstr>
    </vt:vector>
  </TitlesOfParts>
  <Company>Финуправление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РЕАЛИЗАЦИИ  БЮДЖЕТНОЙ ПОЛИТИКИ В БЕЛОЗЕРСКОМ МУНИЦИПАЛЬНОМ РАЙОНЕ</dc:title>
  <dc:creator>Хансен С.В.</dc:creator>
  <cp:lastModifiedBy>Первунинская Н.П.</cp:lastModifiedBy>
  <cp:revision>263</cp:revision>
  <cp:lastPrinted>2015-10-28T07:53:04Z</cp:lastPrinted>
  <dcterms:created xsi:type="dcterms:W3CDTF">2015-10-21T08:24:23Z</dcterms:created>
  <dcterms:modified xsi:type="dcterms:W3CDTF">2025-09-25T13:50:10Z</dcterms:modified>
</cp:coreProperties>
</file>