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7"/>
  </p:notesMasterIdLst>
  <p:sldIdLst>
    <p:sldId id="256" r:id="rId2"/>
    <p:sldId id="257" r:id="rId3"/>
    <p:sldId id="335" r:id="rId4"/>
    <p:sldId id="281" r:id="rId5"/>
    <p:sldId id="336" r:id="rId6"/>
  </p:sldIdLst>
  <p:sldSz cx="9144000" cy="6858000" type="screen4x3"/>
  <p:notesSz cx="6781800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C0869E89-80E8-4C54-B88D-049FC2E3285F}">
          <p14:sldIdLst>
            <p14:sldId id="256"/>
            <p14:sldId id="257"/>
            <p14:sldId id="335"/>
            <p14:sldId id="281"/>
            <p14:sldId id="336"/>
          </p14:sldIdLst>
        </p14:section>
        <p14:section name="Раздел без заголовка" id="{FB0E3051-A9D8-42C0-9C2B-A0904876BE8D}">
          <p14:sldIdLst/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75DCB02-9BB8-47FD-8907-85C794F793BA}" styleName="Стиль из темы 1 - акцент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 autoAdjust="0"/>
    <p:restoredTop sz="94645" autoAdjust="0"/>
  </p:normalViewPr>
  <p:slideViewPr>
    <p:cSldViewPr>
      <p:cViewPr varScale="1">
        <p:scale>
          <a:sx n="110" d="100"/>
          <a:sy n="110" d="100"/>
        </p:scale>
        <p:origin x="-1644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49" d="100"/>
          <a:sy n="49" d="100"/>
        </p:scale>
        <p:origin x="-1944" y="-108"/>
      </p:cViewPr>
      <p:guideLst>
        <p:guide orient="horz" pos="3126"/>
        <p:guide pos="2136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1.xlsx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4.1666666666666664E-2"/>
          <c:y val="0.14342446333741218"/>
          <c:w val="0.58252154418197721"/>
          <c:h val="0.85657553666258779"/>
        </c:manualLayout>
      </c:layout>
      <c:pie3DChart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explosion val="25"/>
          <c:dPt>
            <c:idx val="0"/>
            <c:bubble3D val="0"/>
            <c:spPr>
              <a:solidFill>
                <a:srgbClr val="7030A0"/>
              </a:solidFill>
            </c:spPr>
          </c:dPt>
          <c:dPt>
            <c:idx val="1"/>
            <c:bubble3D val="0"/>
            <c:spPr>
              <a:solidFill>
                <a:srgbClr val="92D050"/>
              </a:solidFill>
            </c:spPr>
          </c:dPt>
          <c:dPt>
            <c:idx val="2"/>
            <c:bubble3D val="0"/>
            <c:spPr>
              <a:solidFill>
                <a:srgbClr val="4F81BD">
                  <a:lumMod val="75000"/>
                </a:srgbClr>
              </a:solidFill>
            </c:spPr>
          </c:dPt>
          <c:dLbls>
            <c:dLblPos val="bestFit"/>
            <c:showLegendKey val="0"/>
            <c:showVal val="1"/>
            <c:showCatName val="0"/>
            <c:showSerName val="0"/>
            <c:showPercent val="1"/>
            <c:showBubbleSize val="0"/>
            <c:showLeaderLines val="1"/>
          </c:dLbls>
          <c:cat>
            <c:strRef>
              <c:f>Лист1!$A$2:$A$4</c:f>
              <c:strCache>
                <c:ptCount val="3"/>
                <c:pt idx="0">
                  <c:v>Средства областного бюджета</c:v>
                </c:pt>
                <c:pt idx="1">
                  <c:v>Средства местного бюджета</c:v>
                </c:pt>
                <c:pt idx="2">
                  <c:v>Пожертвования физических лиц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301</c:v>
                </c:pt>
                <c:pt idx="1">
                  <c:v>86</c:v>
                </c:pt>
                <c:pt idx="2">
                  <c:v>43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>
        <c:manualLayout>
          <c:xMode val="edge"/>
          <c:yMode val="edge"/>
          <c:x val="0.68113265529308842"/>
          <c:y val="8.5531700194377017E-2"/>
          <c:w val="0.31886734470691164"/>
          <c:h val="0.81969920721280898"/>
        </c:manualLayout>
      </c:layout>
      <c:overlay val="0"/>
    </c:legend>
    <c:plotVisOnly val="1"/>
    <c:dispBlanksAs val="gap"/>
    <c:showDLblsOverMax val="0"/>
  </c:chart>
  <c:spPr>
    <a:ln>
      <a:solidFill>
        <a:srgbClr val="9BBB59">
          <a:lumMod val="50000"/>
        </a:srgbClr>
      </a:solidFill>
    </a:ln>
    <a:effectLst/>
  </c:spPr>
  <c:txPr>
    <a:bodyPr/>
    <a:lstStyle/>
    <a:p>
      <a:pPr>
        <a:defRPr sz="1800"/>
      </a:pPr>
      <a:endParaRPr lang="ru-RU"/>
    </a:p>
  </c:txPr>
  <c:externalData r:id="rId2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3">
  <dgm:title val=""/>
  <dgm:desc val=""/>
  <dgm:catLst>
    <dgm:cat type="accent2" pri="11300"/>
  </dgm:catLst>
  <dgm:styleLbl name="node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shade val="80000"/>
      </a:schemeClr>
      <a:schemeClr val="accent2">
        <a:tint val="7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/>
    <dgm:txEffectClrLst/>
  </dgm:styleLbl>
  <dgm:styleLbl name="ln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9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8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2D3B7E6-7B95-41DA-A27A-CC6CE1C24B68}" type="doc">
      <dgm:prSet loTypeId="urn:microsoft.com/office/officeart/2005/8/layout/chevron2" loCatId="list" qsTypeId="urn:microsoft.com/office/officeart/2005/8/quickstyle/3d1" qsCatId="3D" csTypeId="urn:microsoft.com/office/officeart/2005/8/colors/accent2_3" csCatId="accent2" phldr="1"/>
      <dgm:spPr/>
      <dgm:t>
        <a:bodyPr/>
        <a:lstStyle/>
        <a:p>
          <a:endParaRPr lang="ru-RU"/>
        </a:p>
      </dgm:t>
    </dgm:pt>
    <dgm:pt modelId="{18B2C008-C4F3-40C6-A049-B30B9E643D33}">
      <dgm:prSet phldrT="[Текст]" custT="1"/>
      <dgm:spPr/>
      <dgm:t>
        <a:bodyPr/>
        <a:lstStyle/>
        <a:p>
          <a:r>
            <a:rPr lang="ru-RU" sz="2400" b="1" i="1" dirty="0" smtClean="0"/>
            <a:t>Улучшение  качества жизни жителей деревни</a:t>
          </a:r>
          <a:endParaRPr lang="ru-RU" sz="2400" i="1" dirty="0"/>
        </a:p>
      </dgm:t>
    </dgm:pt>
    <dgm:pt modelId="{C49B87D5-3B60-4912-8A81-7664F7724328}" type="parTrans" cxnId="{E1E3E664-A9CA-4B51-A1AC-0F2B23C97EFC}">
      <dgm:prSet/>
      <dgm:spPr/>
      <dgm:t>
        <a:bodyPr/>
        <a:lstStyle/>
        <a:p>
          <a:endParaRPr lang="ru-RU"/>
        </a:p>
      </dgm:t>
    </dgm:pt>
    <dgm:pt modelId="{2F8780CD-5E9D-4411-87F2-E5C0758BE673}" type="sibTrans" cxnId="{E1E3E664-A9CA-4B51-A1AC-0F2B23C97EFC}">
      <dgm:prSet/>
      <dgm:spPr/>
      <dgm:t>
        <a:bodyPr/>
        <a:lstStyle/>
        <a:p>
          <a:endParaRPr lang="ru-RU"/>
        </a:p>
      </dgm:t>
    </dgm:pt>
    <dgm:pt modelId="{1D00DAB4-4561-4679-83E7-5E1040E12DF1}">
      <dgm:prSet phldrT="[Текст]"/>
      <dgm:spPr/>
      <dgm:t>
        <a:bodyPr/>
        <a:lstStyle/>
        <a:p>
          <a:r>
            <a:rPr lang="ru-RU" dirty="0" smtClean="0"/>
            <a:t>2</a:t>
          </a:r>
          <a:endParaRPr lang="ru-RU" dirty="0"/>
        </a:p>
      </dgm:t>
    </dgm:pt>
    <dgm:pt modelId="{D91F2B4C-FB1E-4B46-A61F-43F01C42C596}" type="parTrans" cxnId="{9ACC83A3-CBFB-4DED-B2F0-0552977FF503}">
      <dgm:prSet/>
      <dgm:spPr/>
      <dgm:t>
        <a:bodyPr/>
        <a:lstStyle/>
        <a:p>
          <a:endParaRPr lang="ru-RU"/>
        </a:p>
      </dgm:t>
    </dgm:pt>
    <dgm:pt modelId="{7639CDAA-D476-44E7-BCB5-7F0954EEE0F1}" type="sibTrans" cxnId="{9ACC83A3-CBFB-4DED-B2F0-0552977FF503}">
      <dgm:prSet/>
      <dgm:spPr/>
      <dgm:t>
        <a:bodyPr/>
        <a:lstStyle/>
        <a:p>
          <a:endParaRPr lang="ru-RU"/>
        </a:p>
      </dgm:t>
    </dgm:pt>
    <dgm:pt modelId="{EEF84785-5CDE-485B-BB7C-B9CDB043FBB1}">
      <dgm:prSet phldrT="[Текст]" custT="1"/>
      <dgm:spPr/>
      <dgm:t>
        <a:bodyPr/>
        <a:lstStyle/>
        <a:p>
          <a:r>
            <a:rPr lang="ru-RU" sz="2400" b="1" i="1" dirty="0" smtClean="0"/>
            <a:t>Установление тесной связи между жителями и органами местного самоуправления</a:t>
          </a:r>
          <a:endParaRPr lang="ru-RU" sz="2400" b="1" i="1" dirty="0"/>
        </a:p>
      </dgm:t>
    </dgm:pt>
    <dgm:pt modelId="{04727017-EF1F-46BC-B449-9CCC0387D2FC}" type="parTrans" cxnId="{E7D456DA-4218-4B4D-90F7-8D7B8DA298CB}">
      <dgm:prSet/>
      <dgm:spPr/>
      <dgm:t>
        <a:bodyPr/>
        <a:lstStyle/>
        <a:p>
          <a:endParaRPr lang="ru-RU"/>
        </a:p>
      </dgm:t>
    </dgm:pt>
    <dgm:pt modelId="{BDA09284-95BA-44CA-971D-AA62844E667C}" type="sibTrans" cxnId="{E7D456DA-4218-4B4D-90F7-8D7B8DA298CB}">
      <dgm:prSet/>
      <dgm:spPr/>
      <dgm:t>
        <a:bodyPr/>
        <a:lstStyle/>
        <a:p>
          <a:endParaRPr lang="ru-RU"/>
        </a:p>
      </dgm:t>
    </dgm:pt>
    <dgm:pt modelId="{A52E317E-A357-4EEE-BE36-D529CFA72407}">
      <dgm:prSet phldrT="[Текст]"/>
      <dgm:spPr/>
      <dgm:t>
        <a:bodyPr/>
        <a:lstStyle/>
        <a:p>
          <a:r>
            <a:rPr lang="ru-RU" dirty="0" smtClean="0"/>
            <a:t>1</a:t>
          </a:r>
          <a:endParaRPr lang="ru-RU" dirty="0"/>
        </a:p>
      </dgm:t>
    </dgm:pt>
    <dgm:pt modelId="{E6DB762A-C63D-4837-8C41-65F3A7D5260F}" type="sibTrans" cxnId="{50C32C4C-EC69-4986-A6BB-CF6A5784C0B4}">
      <dgm:prSet/>
      <dgm:spPr/>
      <dgm:t>
        <a:bodyPr/>
        <a:lstStyle/>
        <a:p>
          <a:endParaRPr lang="ru-RU"/>
        </a:p>
      </dgm:t>
    </dgm:pt>
    <dgm:pt modelId="{ED9A938C-4B01-4130-8711-105EE07AB50D}" type="parTrans" cxnId="{50C32C4C-EC69-4986-A6BB-CF6A5784C0B4}">
      <dgm:prSet/>
      <dgm:spPr/>
      <dgm:t>
        <a:bodyPr/>
        <a:lstStyle/>
        <a:p>
          <a:endParaRPr lang="ru-RU"/>
        </a:p>
      </dgm:t>
    </dgm:pt>
    <dgm:pt modelId="{7D705D27-E6DB-4FCA-87D5-2E326914C65F}">
      <dgm:prSet phldrT="[Текст]"/>
      <dgm:spPr/>
      <dgm:t>
        <a:bodyPr/>
        <a:lstStyle/>
        <a:p>
          <a:r>
            <a:rPr lang="ru-RU" dirty="0" smtClean="0"/>
            <a:t>3</a:t>
          </a:r>
          <a:endParaRPr lang="ru-RU" dirty="0"/>
        </a:p>
      </dgm:t>
    </dgm:pt>
    <dgm:pt modelId="{5A818E3D-A866-4DEA-90A0-E5078D8A0495}" type="parTrans" cxnId="{A2CA6BA2-28BF-4C10-8981-773A42D6438E}">
      <dgm:prSet/>
      <dgm:spPr/>
    </dgm:pt>
    <dgm:pt modelId="{E270D8E6-6DE4-4CE6-8D30-592659319E69}" type="sibTrans" cxnId="{A2CA6BA2-28BF-4C10-8981-773A42D6438E}">
      <dgm:prSet/>
      <dgm:spPr/>
    </dgm:pt>
    <dgm:pt modelId="{C13FC817-E5A8-4640-82FE-6F007BBECA3F}">
      <dgm:prSet/>
      <dgm:spPr/>
      <dgm:t>
        <a:bodyPr/>
        <a:lstStyle/>
        <a:p>
          <a:r>
            <a:rPr lang="ru-RU" b="1" dirty="0" smtClean="0"/>
            <a:t>создание условий безопасного движения транспорта и пешеходов в вечернее и ночное время</a:t>
          </a:r>
          <a:endParaRPr lang="ru-RU" dirty="0"/>
        </a:p>
      </dgm:t>
    </dgm:pt>
    <dgm:pt modelId="{339B8011-E945-4A6B-94B7-714D3F79FBED}" type="parTrans" cxnId="{E20193A9-11B6-4449-82E0-91B2B0C3940F}">
      <dgm:prSet/>
      <dgm:spPr/>
    </dgm:pt>
    <dgm:pt modelId="{6C3F9D38-1D16-480E-B5B2-92FA334D3A96}" type="sibTrans" cxnId="{E20193A9-11B6-4449-82E0-91B2B0C3940F}">
      <dgm:prSet/>
      <dgm:spPr/>
    </dgm:pt>
    <dgm:pt modelId="{D6ED0CB4-3FBC-4249-9CDB-62163CA08306}" type="pres">
      <dgm:prSet presAssocID="{02D3B7E6-7B95-41DA-A27A-CC6CE1C24B68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89226BA-865C-4BA7-8F50-AB96790EF0EA}" type="pres">
      <dgm:prSet presAssocID="{A52E317E-A357-4EEE-BE36-D529CFA72407}" presName="composite" presStyleCnt="0"/>
      <dgm:spPr/>
      <dgm:t>
        <a:bodyPr/>
        <a:lstStyle/>
        <a:p>
          <a:endParaRPr lang="ru-RU"/>
        </a:p>
      </dgm:t>
    </dgm:pt>
    <dgm:pt modelId="{0BEAC40A-1B2A-445B-9748-B6A851BD8CA3}" type="pres">
      <dgm:prSet presAssocID="{A52E317E-A357-4EEE-BE36-D529CFA72407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C18758A-3E46-4789-8DC3-47EB06BC58AB}" type="pres">
      <dgm:prSet presAssocID="{A52E317E-A357-4EEE-BE36-D529CFA72407}" presName="descendantText" presStyleLbl="alignAcc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0435A88-4FAE-41CC-9B88-4D697FCFB2CB}" type="pres">
      <dgm:prSet presAssocID="{E6DB762A-C63D-4837-8C41-65F3A7D5260F}" presName="sp" presStyleCnt="0"/>
      <dgm:spPr/>
      <dgm:t>
        <a:bodyPr/>
        <a:lstStyle/>
        <a:p>
          <a:endParaRPr lang="ru-RU"/>
        </a:p>
      </dgm:t>
    </dgm:pt>
    <dgm:pt modelId="{6E7A1AE3-F3E1-4298-BEEC-D01B9C1EFC8B}" type="pres">
      <dgm:prSet presAssocID="{1D00DAB4-4561-4679-83E7-5E1040E12DF1}" presName="composite" presStyleCnt="0"/>
      <dgm:spPr/>
      <dgm:t>
        <a:bodyPr/>
        <a:lstStyle/>
        <a:p>
          <a:endParaRPr lang="ru-RU"/>
        </a:p>
      </dgm:t>
    </dgm:pt>
    <dgm:pt modelId="{2DC5E649-FAF7-443B-9D10-9594EB2FCCB0}" type="pres">
      <dgm:prSet presAssocID="{1D00DAB4-4561-4679-83E7-5E1040E12DF1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8F6ADD4-A28D-4DE5-A8EE-D037328797D9}" type="pres">
      <dgm:prSet presAssocID="{1D00DAB4-4561-4679-83E7-5E1040E12DF1}" presName="descendantText" presStyleLbl="alignAcc1" presStyleIdx="1" presStyleCnt="3" custLinFactNeighborX="394" custLinFactNeighborY="576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008EAFF-07E0-40DC-8606-4DAF50C35EE1}" type="pres">
      <dgm:prSet presAssocID="{7639CDAA-D476-44E7-BCB5-7F0954EEE0F1}" presName="sp" presStyleCnt="0"/>
      <dgm:spPr/>
    </dgm:pt>
    <dgm:pt modelId="{4C4294F1-08F6-4F9F-B5C5-2AA59695C741}" type="pres">
      <dgm:prSet presAssocID="{7D705D27-E6DB-4FCA-87D5-2E326914C65F}" presName="composite" presStyleCnt="0"/>
      <dgm:spPr/>
    </dgm:pt>
    <dgm:pt modelId="{4FC35C00-7415-4762-BF65-B37ACF8FF5B9}" type="pres">
      <dgm:prSet presAssocID="{7D705D27-E6DB-4FCA-87D5-2E326914C65F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77B7B67-EC30-47FF-BB0B-B2BC52C6688D}" type="pres">
      <dgm:prSet presAssocID="{7D705D27-E6DB-4FCA-87D5-2E326914C65F}" presName="descendantText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ACC83A3-CBFB-4DED-B2F0-0552977FF503}" srcId="{02D3B7E6-7B95-41DA-A27A-CC6CE1C24B68}" destId="{1D00DAB4-4561-4679-83E7-5E1040E12DF1}" srcOrd="1" destOrd="0" parTransId="{D91F2B4C-FB1E-4B46-A61F-43F01C42C596}" sibTransId="{7639CDAA-D476-44E7-BCB5-7F0954EEE0F1}"/>
    <dgm:cxn modelId="{F5A48DA8-A804-4A19-9B22-DD5870BDE289}" type="presOf" srcId="{1D00DAB4-4561-4679-83E7-5E1040E12DF1}" destId="{2DC5E649-FAF7-443B-9D10-9594EB2FCCB0}" srcOrd="0" destOrd="0" presId="urn:microsoft.com/office/officeart/2005/8/layout/chevron2"/>
    <dgm:cxn modelId="{76047C3D-2375-415A-9CBD-E3D34128B9C1}" type="presOf" srcId="{7D705D27-E6DB-4FCA-87D5-2E326914C65F}" destId="{4FC35C00-7415-4762-BF65-B37ACF8FF5B9}" srcOrd="0" destOrd="0" presId="urn:microsoft.com/office/officeart/2005/8/layout/chevron2"/>
    <dgm:cxn modelId="{E20193A9-11B6-4449-82E0-91B2B0C3940F}" srcId="{1D00DAB4-4561-4679-83E7-5E1040E12DF1}" destId="{C13FC817-E5A8-4640-82FE-6F007BBECA3F}" srcOrd="0" destOrd="0" parTransId="{339B8011-E945-4A6B-94B7-714D3F79FBED}" sibTransId="{6C3F9D38-1D16-480E-B5B2-92FA334D3A96}"/>
    <dgm:cxn modelId="{ECD1B1FE-271C-47F3-B70E-E020156FC120}" type="presOf" srcId="{C13FC817-E5A8-4640-82FE-6F007BBECA3F}" destId="{08F6ADD4-A28D-4DE5-A8EE-D037328797D9}" srcOrd="0" destOrd="0" presId="urn:microsoft.com/office/officeart/2005/8/layout/chevron2"/>
    <dgm:cxn modelId="{487FE412-CD89-4BF5-9B09-4FA35B09606D}" type="presOf" srcId="{02D3B7E6-7B95-41DA-A27A-CC6CE1C24B68}" destId="{D6ED0CB4-3FBC-4249-9CDB-62163CA08306}" srcOrd="0" destOrd="0" presId="urn:microsoft.com/office/officeart/2005/8/layout/chevron2"/>
    <dgm:cxn modelId="{D8BC64A0-0FB9-424A-8648-621C230B3BBA}" type="presOf" srcId="{A52E317E-A357-4EEE-BE36-D529CFA72407}" destId="{0BEAC40A-1B2A-445B-9748-B6A851BD8CA3}" srcOrd="0" destOrd="0" presId="urn:microsoft.com/office/officeart/2005/8/layout/chevron2"/>
    <dgm:cxn modelId="{A2CA6BA2-28BF-4C10-8981-773A42D6438E}" srcId="{02D3B7E6-7B95-41DA-A27A-CC6CE1C24B68}" destId="{7D705D27-E6DB-4FCA-87D5-2E326914C65F}" srcOrd="2" destOrd="0" parTransId="{5A818E3D-A866-4DEA-90A0-E5078D8A0495}" sibTransId="{E270D8E6-6DE4-4CE6-8D30-592659319E69}"/>
    <dgm:cxn modelId="{C7F4E2C7-002E-46EB-8264-9F217CD9CED5}" type="presOf" srcId="{EEF84785-5CDE-485B-BB7C-B9CDB043FBB1}" destId="{077B7B67-EC30-47FF-BB0B-B2BC52C6688D}" srcOrd="0" destOrd="0" presId="urn:microsoft.com/office/officeart/2005/8/layout/chevron2"/>
    <dgm:cxn modelId="{E7D456DA-4218-4B4D-90F7-8D7B8DA298CB}" srcId="{7D705D27-E6DB-4FCA-87D5-2E326914C65F}" destId="{EEF84785-5CDE-485B-BB7C-B9CDB043FBB1}" srcOrd="0" destOrd="0" parTransId="{04727017-EF1F-46BC-B449-9CCC0387D2FC}" sibTransId="{BDA09284-95BA-44CA-971D-AA62844E667C}"/>
    <dgm:cxn modelId="{E1E3E664-A9CA-4B51-A1AC-0F2B23C97EFC}" srcId="{A52E317E-A357-4EEE-BE36-D529CFA72407}" destId="{18B2C008-C4F3-40C6-A049-B30B9E643D33}" srcOrd="0" destOrd="0" parTransId="{C49B87D5-3B60-4912-8A81-7664F7724328}" sibTransId="{2F8780CD-5E9D-4411-87F2-E5C0758BE673}"/>
    <dgm:cxn modelId="{EE3BEDA1-0878-4BAC-86B9-8AE3BCE1AFE2}" type="presOf" srcId="{18B2C008-C4F3-40C6-A049-B30B9E643D33}" destId="{7C18758A-3E46-4789-8DC3-47EB06BC58AB}" srcOrd="0" destOrd="0" presId="urn:microsoft.com/office/officeart/2005/8/layout/chevron2"/>
    <dgm:cxn modelId="{50C32C4C-EC69-4986-A6BB-CF6A5784C0B4}" srcId="{02D3B7E6-7B95-41DA-A27A-CC6CE1C24B68}" destId="{A52E317E-A357-4EEE-BE36-D529CFA72407}" srcOrd="0" destOrd="0" parTransId="{ED9A938C-4B01-4130-8711-105EE07AB50D}" sibTransId="{E6DB762A-C63D-4837-8C41-65F3A7D5260F}"/>
    <dgm:cxn modelId="{047E0EFD-49A7-46DC-B7E1-55E19F77C110}" type="presParOf" srcId="{D6ED0CB4-3FBC-4249-9CDB-62163CA08306}" destId="{389226BA-865C-4BA7-8F50-AB96790EF0EA}" srcOrd="0" destOrd="0" presId="urn:microsoft.com/office/officeart/2005/8/layout/chevron2"/>
    <dgm:cxn modelId="{86E448DB-EF78-4372-B878-5402F80B2B40}" type="presParOf" srcId="{389226BA-865C-4BA7-8F50-AB96790EF0EA}" destId="{0BEAC40A-1B2A-445B-9748-B6A851BD8CA3}" srcOrd="0" destOrd="0" presId="urn:microsoft.com/office/officeart/2005/8/layout/chevron2"/>
    <dgm:cxn modelId="{0330C7B1-53CE-43AB-9D97-7E270AD1CC2D}" type="presParOf" srcId="{389226BA-865C-4BA7-8F50-AB96790EF0EA}" destId="{7C18758A-3E46-4789-8DC3-47EB06BC58AB}" srcOrd="1" destOrd="0" presId="urn:microsoft.com/office/officeart/2005/8/layout/chevron2"/>
    <dgm:cxn modelId="{9BD76404-F94E-4C8F-BA81-2BB4E4E73F24}" type="presParOf" srcId="{D6ED0CB4-3FBC-4249-9CDB-62163CA08306}" destId="{60435A88-4FAE-41CC-9B88-4D697FCFB2CB}" srcOrd="1" destOrd="0" presId="urn:microsoft.com/office/officeart/2005/8/layout/chevron2"/>
    <dgm:cxn modelId="{8AD922AA-E909-49C9-BEC3-247567D79DE2}" type="presParOf" srcId="{D6ED0CB4-3FBC-4249-9CDB-62163CA08306}" destId="{6E7A1AE3-F3E1-4298-BEEC-D01B9C1EFC8B}" srcOrd="2" destOrd="0" presId="urn:microsoft.com/office/officeart/2005/8/layout/chevron2"/>
    <dgm:cxn modelId="{9F2E0295-4B15-40FB-AC17-4B403FAF4BBC}" type="presParOf" srcId="{6E7A1AE3-F3E1-4298-BEEC-D01B9C1EFC8B}" destId="{2DC5E649-FAF7-443B-9D10-9594EB2FCCB0}" srcOrd="0" destOrd="0" presId="urn:microsoft.com/office/officeart/2005/8/layout/chevron2"/>
    <dgm:cxn modelId="{02C6E2D5-0C51-4E1F-95D3-36640A2A0EB7}" type="presParOf" srcId="{6E7A1AE3-F3E1-4298-BEEC-D01B9C1EFC8B}" destId="{08F6ADD4-A28D-4DE5-A8EE-D037328797D9}" srcOrd="1" destOrd="0" presId="urn:microsoft.com/office/officeart/2005/8/layout/chevron2"/>
    <dgm:cxn modelId="{80776EAA-F121-4D7F-88BE-05ECFB1E9D80}" type="presParOf" srcId="{D6ED0CB4-3FBC-4249-9CDB-62163CA08306}" destId="{3008EAFF-07E0-40DC-8606-4DAF50C35EE1}" srcOrd="3" destOrd="0" presId="urn:microsoft.com/office/officeart/2005/8/layout/chevron2"/>
    <dgm:cxn modelId="{52B83F2D-7DEB-4720-B40F-0F50F1F97C40}" type="presParOf" srcId="{D6ED0CB4-3FBC-4249-9CDB-62163CA08306}" destId="{4C4294F1-08F6-4F9F-B5C5-2AA59695C741}" srcOrd="4" destOrd="0" presId="urn:microsoft.com/office/officeart/2005/8/layout/chevron2"/>
    <dgm:cxn modelId="{BB56A99B-5FC2-44B6-A165-FE053E0C0C12}" type="presParOf" srcId="{4C4294F1-08F6-4F9F-B5C5-2AA59695C741}" destId="{4FC35C00-7415-4762-BF65-B37ACF8FF5B9}" srcOrd="0" destOrd="0" presId="urn:microsoft.com/office/officeart/2005/8/layout/chevron2"/>
    <dgm:cxn modelId="{B9F3FD0F-7655-419F-8B6A-23BF47A8A862}" type="presParOf" srcId="{4C4294F1-08F6-4F9F-B5C5-2AA59695C741}" destId="{077B7B67-EC30-47FF-BB0B-B2BC52C6688D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BEAC40A-1B2A-445B-9748-B6A851BD8CA3}">
      <dsp:nvSpPr>
        <dsp:cNvPr id="0" name=""/>
        <dsp:cNvSpPr/>
      </dsp:nvSpPr>
      <dsp:spPr>
        <a:xfrm rot="5400000">
          <a:off x="-256887" y="257312"/>
          <a:ext cx="1712580" cy="1198806"/>
        </a:xfrm>
        <a:prstGeom prst="chevron">
          <a:avLst/>
        </a:prstGeom>
        <a:gradFill rotWithShape="0">
          <a:gsLst>
            <a:gs pos="0">
              <a:schemeClr val="accent2">
                <a:shade val="80000"/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2">
                <a:shade val="80000"/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 w="9525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225" tIns="22225" rIns="22225" bIns="22225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500" kern="1200" dirty="0" smtClean="0"/>
            <a:t>1</a:t>
          </a:r>
          <a:endParaRPr lang="ru-RU" sz="3500" kern="1200" dirty="0"/>
        </a:p>
      </dsp:txBody>
      <dsp:txXfrm rot="-5400000">
        <a:off x="0" y="599828"/>
        <a:ext cx="1198806" cy="513774"/>
      </dsp:txXfrm>
    </dsp:sp>
    <dsp:sp modelId="{7C18758A-3E46-4789-8DC3-47EB06BC58AB}">
      <dsp:nvSpPr>
        <dsp:cNvPr id="0" name=""/>
        <dsp:cNvSpPr/>
      </dsp:nvSpPr>
      <dsp:spPr>
        <a:xfrm rot="5400000">
          <a:off x="3859238" y="-2660006"/>
          <a:ext cx="1113177" cy="643404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400" b="1" i="1" kern="1200" dirty="0" smtClean="0"/>
            <a:t>Улучшение  качества жизни жителей деревни</a:t>
          </a:r>
          <a:endParaRPr lang="ru-RU" sz="2400" i="1" kern="1200" dirty="0"/>
        </a:p>
      </dsp:txBody>
      <dsp:txXfrm rot="-5400000">
        <a:off x="1198807" y="54766"/>
        <a:ext cx="6379700" cy="1004495"/>
      </dsp:txXfrm>
    </dsp:sp>
    <dsp:sp modelId="{2DC5E649-FAF7-443B-9D10-9594EB2FCCB0}">
      <dsp:nvSpPr>
        <dsp:cNvPr id="0" name=""/>
        <dsp:cNvSpPr/>
      </dsp:nvSpPr>
      <dsp:spPr>
        <a:xfrm rot="5400000">
          <a:off x="-256887" y="1776860"/>
          <a:ext cx="1712580" cy="1198806"/>
        </a:xfrm>
        <a:prstGeom prst="chevron">
          <a:avLst/>
        </a:prstGeom>
        <a:gradFill rotWithShape="0">
          <a:gsLst>
            <a:gs pos="0">
              <a:schemeClr val="accent2">
                <a:shade val="80000"/>
                <a:hueOff val="186031"/>
                <a:satOff val="1024"/>
                <a:lumOff val="12814"/>
                <a:alphaOff val="0"/>
                <a:lumMod val="95000"/>
              </a:schemeClr>
            </a:gs>
            <a:gs pos="100000">
              <a:schemeClr val="accent2">
                <a:shade val="80000"/>
                <a:hueOff val="186031"/>
                <a:satOff val="1024"/>
                <a:lumOff val="12814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 w="9525" cap="flat" cmpd="sng" algn="ctr">
          <a:solidFill>
            <a:schemeClr val="accent2">
              <a:shade val="80000"/>
              <a:hueOff val="186031"/>
              <a:satOff val="1024"/>
              <a:lumOff val="12814"/>
              <a:alphaOff val="0"/>
            </a:schemeClr>
          </a:solidFill>
          <a:prstDash val="solid"/>
        </a:ln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225" tIns="22225" rIns="22225" bIns="22225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500" kern="1200" dirty="0" smtClean="0"/>
            <a:t>2</a:t>
          </a:r>
          <a:endParaRPr lang="ru-RU" sz="3500" kern="1200" dirty="0"/>
        </a:p>
      </dsp:txBody>
      <dsp:txXfrm rot="-5400000">
        <a:off x="0" y="2119376"/>
        <a:ext cx="1198806" cy="513774"/>
      </dsp:txXfrm>
    </dsp:sp>
    <dsp:sp modelId="{08F6ADD4-A28D-4DE5-A8EE-D037328797D9}">
      <dsp:nvSpPr>
        <dsp:cNvPr id="0" name=""/>
        <dsp:cNvSpPr/>
      </dsp:nvSpPr>
      <dsp:spPr>
        <a:xfrm rot="5400000">
          <a:off x="3859238" y="-1076261"/>
          <a:ext cx="1113177" cy="643404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shade val="80000"/>
              <a:hueOff val="186031"/>
              <a:satOff val="1024"/>
              <a:lumOff val="12814"/>
              <a:alphaOff val="0"/>
            </a:schemeClr>
          </a:solidFill>
          <a:prstDash val="solid"/>
        </a:ln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400" b="1" kern="1200" dirty="0" smtClean="0"/>
            <a:t>создание условий безопасного движения транспорта и пешеходов в вечернее и ночное время</a:t>
          </a:r>
          <a:endParaRPr lang="ru-RU" sz="2400" kern="1200" dirty="0"/>
        </a:p>
      </dsp:txBody>
      <dsp:txXfrm rot="-5400000">
        <a:off x="1198807" y="1638511"/>
        <a:ext cx="6379700" cy="1004495"/>
      </dsp:txXfrm>
    </dsp:sp>
    <dsp:sp modelId="{4FC35C00-7415-4762-BF65-B37ACF8FF5B9}">
      <dsp:nvSpPr>
        <dsp:cNvPr id="0" name=""/>
        <dsp:cNvSpPr/>
      </dsp:nvSpPr>
      <dsp:spPr>
        <a:xfrm rot="5400000">
          <a:off x="-256887" y="3296408"/>
          <a:ext cx="1712580" cy="1198806"/>
        </a:xfrm>
        <a:prstGeom prst="chevron">
          <a:avLst/>
        </a:prstGeom>
        <a:gradFill rotWithShape="0">
          <a:gsLst>
            <a:gs pos="0">
              <a:schemeClr val="accent2">
                <a:shade val="80000"/>
                <a:hueOff val="372061"/>
                <a:satOff val="2047"/>
                <a:lumOff val="25628"/>
                <a:alphaOff val="0"/>
                <a:lumMod val="95000"/>
              </a:schemeClr>
            </a:gs>
            <a:gs pos="100000">
              <a:schemeClr val="accent2">
                <a:shade val="80000"/>
                <a:hueOff val="372061"/>
                <a:satOff val="2047"/>
                <a:lumOff val="25628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 w="9525" cap="flat" cmpd="sng" algn="ctr">
          <a:solidFill>
            <a:schemeClr val="accent2">
              <a:shade val="80000"/>
              <a:hueOff val="372061"/>
              <a:satOff val="2047"/>
              <a:lumOff val="25628"/>
              <a:alphaOff val="0"/>
            </a:schemeClr>
          </a:solidFill>
          <a:prstDash val="solid"/>
        </a:ln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225" tIns="22225" rIns="22225" bIns="22225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500" kern="1200" dirty="0" smtClean="0"/>
            <a:t>3</a:t>
          </a:r>
          <a:endParaRPr lang="ru-RU" sz="3500" kern="1200" dirty="0"/>
        </a:p>
      </dsp:txBody>
      <dsp:txXfrm rot="-5400000">
        <a:off x="0" y="3638924"/>
        <a:ext cx="1198806" cy="513774"/>
      </dsp:txXfrm>
    </dsp:sp>
    <dsp:sp modelId="{077B7B67-EC30-47FF-BB0B-B2BC52C6688D}">
      <dsp:nvSpPr>
        <dsp:cNvPr id="0" name=""/>
        <dsp:cNvSpPr/>
      </dsp:nvSpPr>
      <dsp:spPr>
        <a:xfrm rot="5400000">
          <a:off x="3859238" y="379089"/>
          <a:ext cx="1113177" cy="643404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shade val="80000"/>
              <a:hueOff val="372061"/>
              <a:satOff val="2047"/>
              <a:lumOff val="25628"/>
              <a:alphaOff val="0"/>
            </a:schemeClr>
          </a:solidFill>
          <a:prstDash val="solid"/>
        </a:ln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400" b="1" i="1" kern="1200" dirty="0" smtClean="0"/>
            <a:t>Установление тесной связи между жителями и органами местного самоуправления</a:t>
          </a:r>
          <a:endParaRPr lang="ru-RU" sz="2400" b="1" i="1" kern="1200" dirty="0"/>
        </a:p>
      </dsp:txBody>
      <dsp:txXfrm rot="-5400000">
        <a:off x="1198807" y="3093862"/>
        <a:ext cx="6379700" cy="100449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38463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1750" y="0"/>
            <a:ext cx="2938463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E3566F-C162-4B3C-9C75-3057F57DBF29}" type="datetimeFigureOut">
              <a:rPr lang="ru-RU" smtClean="0"/>
              <a:t>16.09.2025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9638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7863" y="4714875"/>
            <a:ext cx="5426075" cy="44672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38463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1750" y="9428163"/>
            <a:ext cx="2938463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665E83-3D84-46CA-8135-12E3AD6593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53879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3FD4-FBF4-4458-8167-A6D7528D56DF}" type="datetimeFigureOut">
              <a:rPr lang="ru-RU" smtClean="0"/>
              <a:t>16.09.2025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B08CFBAC-B4E4-4BA8-946C-53F6359F19E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Объект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3FD4-FBF4-4458-8167-A6D7528D56DF}" type="datetimeFigureOut">
              <a:rPr lang="ru-RU" smtClean="0"/>
              <a:t>16.09.2025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B08CFBAC-B4E4-4BA8-946C-53F6359F19E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3FD4-FBF4-4458-8167-A6D7528D56DF}" type="datetimeFigureOut">
              <a:rPr lang="ru-RU" smtClean="0"/>
              <a:t>16.09.2025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CFBAC-B4E4-4BA8-946C-53F6359F19ED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3FD4-FBF4-4458-8167-A6D7528D56DF}" type="datetimeFigureOut">
              <a:rPr lang="ru-RU" smtClean="0"/>
              <a:t>16.09.2025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CFBAC-B4E4-4BA8-946C-53F6359F19E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Объект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3FD4-FBF4-4458-8167-A6D7528D56DF}" type="datetimeFigureOut">
              <a:rPr lang="ru-RU" smtClean="0"/>
              <a:t>16.09.2025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B08CFBAC-B4E4-4BA8-946C-53F6359F19ED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3FD4-FBF4-4458-8167-A6D7528D56DF}" type="datetimeFigureOut">
              <a:rPr lang="ru-RU" smtClean="0"/>
              <a:t>16.09.2025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CFBAC-B4E4-4BA8-946C-53F6359F19E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3FD4-FBF4-4458-8167-A6D7528D56DF}" type="datetimeFigureOut">
              <a:rPr lang="ru-RU" smtClean="0"/>
              <a:t>16.09.2025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CFBAC-B4E4-4BA8-946C-53F6359F19E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3FD4-FBF4-4458-8167-A6D7528D56DF}" type="datetimeFigureOut">
              <a:rPr lang="ru-RU" smtClean="0"/>
              <a:t>16.09.2025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CFBAC-B4E4-4BA8-946C-53F6359F19E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3FD4-FBF4-4458-8167-A6D7528D56DF}" type="datetimeFigureOut">
              <a:rPr lang="ru-RU" smtClean="0"/>
              <a:t>16.09.2025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CFBAC-B4E4-4BA8-946C-53F6359F19ED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3FD4-FBF4-4458-8167-A6D7528D56DF}" type="datetimeFigureOut">
              <a:rPr lang="ru-RU" smtClean="0"/>
              <a:t>16.09.2025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CFBAC-B4E4-4BA8-946C-53F6359F19E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3FD4-FBF4-4458-8167-A6D7528D56DF}" type="datetimeFigureOut">
              <a:rPr lang="ru-RU" smtClean="0"/>
              <a:t>16.09.2025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CFBAC-B4E4-4BA8-946C-53F6359F19E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66000">
              <a:schemeClr val="accent2">
                <a:lumMod val="60000"/>
                <a:lumOff val="40000"/>
              </a:schemeClr>
            </a:gs>
            <a:gs pos="82000">
              <a:srgbClr val="FF7A00"/>
            </a:gs>
            <a:gs pos="100000">
              <a:srgbClr val="FF0300"/>
            </a:gs>
            <a:gs pos="98000">
              <a:srgbClr val="4D0808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41773FD4-FBF4-4458-8167-A6D7528D56DF}" type="datetimeFigureOut">
              <a:rPr lang="ru-RU" smtClean="0"/>
              <a:t>16.09.2025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B08CFBAC-B4E4-4BA8-946C-53F6359F19ED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67544" y="3645024"/>
            <a:ext cx="8496944" cy="2063080"/>
          </a:xfrm>
        </p:spPr>
        <p:txBody>
          <a:bodyPr>
            <a:normAutofit/>
          </a:bodyPr>
          <a:lstStyle/>
          <a:p>
            <a:pPr algn="ctr"/>
            <a:r>
              <a:rPr lang="ru-RU" sz="3600" b="1" i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3600" b="1" i="1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Установка фонарей уличного освещения в </a:t>
            </a:r>
            <a:r>
              <a:rPr lang="ru-RU" sz="3600" b="1" i="1" u="sng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д.Пальцево</a:t>
            </a:r>
            <a:r>
              <a:rPr lang="ru-RU" sz="3600" b="1" i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»</a:t>
            </a:r>
            <a:endParaRPr lang="ru-RU" sz="3600" b="1" i="1" u="sng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83568" y="404664"/>
            <a:ext cx="7848872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НАРОДНЫЙ БЮДЖЕТ</a:t>
            </a:r>
            <a:r>
              <a:rPr lang="ru-RU" sz="3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ТЕРРИТОРИАЛЬНОЕ УПРАВЛЕНИЕ «ВОСТОЧНОЕ»</a:t>
            </a:r>
          </a:p>
          <a:p>
            <a:pPr algn="ctr"/>
            <a:r>
              <a:rPr lang="ru-RU" sz="36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2025 </a:t>
            </a:r>
            <a:r>
              <a:rPr lang="ru-RU" sz="3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год</a:t>
            </a:r>
            <a:br>
              <a:rPr lang="ru-RU" sz="3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3600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8848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304800" y="260648"/>
            <a:ext cx="8686800" cy="1034752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i="1" dirty="0" smtClean="0"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Проблемы, на решение которых направлен проект:</a:t>
            </a:r>
            <a:r>
              <a:rPr lang="ru-RU" b="1" i="1" dirty="0">
                <a:solidFill>
                  <a:schemeClr val="tx2">
                    <a:lumMod val="75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i="1" dirty="0">
                <a:solidFill>
                  <a:schemeClr val="tx2">
                    <a:lumMod val="75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endParaRPr lang="ru-RU" i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475656" y="1412776"/>
            <a:ext cx="604867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/>
              <a:t>Проект  предусматривает  установку  дополнительных фонарей уличного освещения на существующие опоры ВЛ-0,4кВ</a:t>
            </a:r>
            <a:endParaRPr lang="ru-RU" sz="2400" i="1" dirty="0"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84455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2084873395"/>
              </p:ext>
            </p:extLst>
          </p:nvPr>
        </p:nvGraphicFramePr>
        <p:xfrm>
          <a:off x="0" y="836712"/>
          <a:ext cx="9144000" cy="60212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683568" y="260648"/>
            <a:ext cx="777686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Финансирование проекта, тыс. руб.</a:t>
            </a:r>
          </a:p>
        </p:txBody>
      </p:sp>
    </p:spTree>
    <p:extLst>
      <p:ext uri="{BB962C8B-B14F-4D97-AF65-F5344CB8AC3E}">
        <p14:creationId xmlns:p14="http://schemas.microsoft.com/office/powerpoint/2010/main" val="3227987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16632"/>
            <a:ext cx="8686800" cy="1152128"/>
          </a:xfrm>
        </p:spPr>
        <p:txBody>
          <a:bodyPr>
            <a:normAutofit/>
          </a:bodyPr>
          <a:lstStyle/>
          <a:p>
            <a:pPr algn="ctr"/>
            <a:r>
              <a:rPr lang="ru-RU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Результаты реализации проекта</a:t>
            </a:r>
            <a:endParaRPr lang="ru-RU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2110708590"/>
              </p:ext>
            </p:extLst>
          </p:nvPr>
        </p:nvGraphicFramePr>
        <p:xfrm>
          <a:off x="899592" y="1412776"/>
          <a:ext cx="7632848" cy="47525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136553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28616"/>
            <a:ext cx="8686800" cy="838200"/>
          </a:xfrm>
        </p:spPr>
        <p:txBody>
          <a:bodyPr>
            <a:normAutofit/>
          </a:bodyPr>
          <a:lstStyle/>
          <a:p>
            <a:pPr algn="ctr"/>
            <a:r>
              <a:rPr lang="ru-RU" sz="4800" b="1" i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ФОТООТЧЕТ</a:t>
            </a:r>
            <a:endParaRPr lang="ru-RU" sz="4800" b="1" i="1" u="sng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1252322"/>
            <a:ext cx="3186354" cy="4248472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1254002"/>
            <a:ext cx="3186354" cy="4248472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46533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_rels/themeOverr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Трек">
    <a:majorFont>
      <a:latin typeface="Franklin Gothic Medium"/>
      <a:ea typeface=""/>
      <a:cs typeface=""/>
      <a:font script="Jpan" typeface="HG創英角ｺﾞｼｯｸUB"/>
      <a:font script="Hang" typeface="돋움"/>
      <a:font script="Hans" typeface="隶书"/>
      <a:font script="Hant" typeface="微軟正黑體"/>
      <a:font script="Arab" typeface="Tahoma"/>
      <a:font script="Hebr" typeface="Aharoni"/>
      <a:font script="Thai" typeface="Lily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ajorFont>
    <a:minorFont>
      <a:latin typeface="Franklin Gothic Book"/>
      <a:ea typeface=""/>
      <a:cs typeface=""/>
      <a:font script="Jpan" typeface="HGｺﾞｼｯｸE"/>
      <a:font script="Hang" typeface="돋움"/>
      <a:font script="Hans" typeface="华文楷体"/>
      <a:font script="Hant" typeface="微軟正黑體"/>
      <a:font script="Arab" typeface="Tahoma"/>
      <a:font script="Hebr" typeface="Aharoni"/>
      <a:font script="Thai" typeface="Lily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inorFont>
  </a:fontScheme>
  <a:fmtScheme name="Воздушный поток">
    <a:fillStyleLst>
      <a:solidFill>
        <a:schemeClr val="phClr"/>
      </a:solidFill>
      <a:gradFill rotWithShape="1">
        <a:gsLst>
          <a:gs pos="28000">
            <a:schemeClr val="phClr">
              <a:tint val="18000"/>
              <a:satMod val="120000"/>
              <a:lumMod val="88000"/>
            </a:schemeClr>
          </a:gs>
          <a:gs pos="100000">
            <a:schemeClr val="phClr">
              <a:tint val="40000"/>
              <a:satMod val="100000"/>
              <a:lumMod val="78000"/>
            </a:schemeClr>
          </a:gs>
        </a:gsLst>
        <a:lin ang="5400000" scaled="0"/>
      </a:gradFill>
      <a:gradFill rotWithShape="1">
        <a:gsLst>
          <a:gs pos="0">
            <a:schemeClr val="phClr">
              <a:lumMod val="95000"/>
            </a:schemeClr>
          </a:gs>
          <a:gs pos="100000">
            <a:schemeClr val="phClr">
              <a:shade val="82000"/>
              <a:satMod val="125000"/>
              <a:lumMod val="74000"/>
            </a:schemeClr>
          </a:gs>
        </a:gsLst>
        <a:lin ang="5400000" scaled="0"/>
      </a:gradFill>
    </a:fillStyleLst>
    <a:lnStyleLst>
      <a:ln w="9525" cap="flat" cmpd="sng" algn="ctr">
        <a:solidFill>
          <a:schemeClr val="phClr"/>
        </a:solidFill>
        <a:prstDash val="solid"/>
      </a:ln>
      <a:ln w="15875" cap="flat" cmpd="sng" algn="ctr">
        <a:solidFill>
          <a:schemeClr val="phClr">
            <a:shade val="75000"/>
            <a:satMod val="125000"/>
            <a:lumMod val="7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63500" dist="50800" dir="5400000" sx="98000" sy="98000" rotWithShape="0">
            <a:srgbClr val="000000">
              <a:alpha val="20000"/>
            </a:srgbClr>
          </a:outerShdw>
        </a:effectLst>
      </a:effectStyle>
      <a:effectStyle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balanced" dir="tr"/>
        </a:scene3d>
        <a:sp3d prstMaterial="matte">
          <a:bevelT w="19050" h="38100"/>
        </a:sp3d>
      </a:effectStyle>
      <a:effectStyle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phClr">
              <a:shade val="30000"/>
              <a:satMod val="120000"/>
            </a:schemeClr>
          </a:contourClr>
        </a:sp3d>
      </a:effectStyle>
    </a:effectStyleLst>
    <a:bgFillStyleLst>
      <a:solidFill>
        <a:schemeClr val="phClr"/>
      </a:solidFill>
      <a:blipFill>
        <a:blip xmlns:r="http://schemas.openxmlformats.org/officeDocument/2006/relationships" r:embed="rId1">
          <a:duotone>
            <a:schemeClr val="phClr">
              <a:shade val="90000"/>
              <a:satMod val="150000"/>
            </a:schemeClr>
            <a:schemeClr val="phClr">
              <a:tint val="88000"/>
              <a:satMod val="105000"/>
            </a:schemeClr>
          </a:duotone>
        </a:blip>
        <a:tile tx="0" ty="0" sx="95000" sy="95000" flip="none" algn="t"/>
      </a:blipFill>
      <a:blipFill>
        <a:blip xmlns:r="http://schemas.openxmlformats.org/officeDocument/2006/relationships" r:embed="rId2">
          <a:duotone>
            <a:schemeClr val="phClr">
              <a:shade val="30000"/>
              <a:satMod val="455000"/>
            </a:schemeClr>
            <a:schemeClr val="phClr">
              <a:tint val="95000"/>
              <a:satMod val="120000"/>
            </a:schemeClr>
          </a:duotone>
        </a:blip>
        <a:stretch>
          <a:fillRect/>
        </a:stretch>
      </a:blip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Apothecary</Template>
  <TotalTime>4279</TotalTime>
  <Words>69</Words>
  <Application>Microsoft Office PowerPoint</Application>
  <PresentationFormat>Экран (4:3)</PresentationFormat>
  <Paragraphs>14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Трек</vt:lpstr>
      <vt:lpstr>Презентация PowerPoint</vt:lpstr>
      <vt:lpstr>Проблемы, на решение которых направлен проект: </vt:lpstr>
      <vt:lpstr>Презентация PowerPoint</vt:lpstr>
      <vt:lpstr>Результаты реализации проекта</vt:lpstr>
      <vt:lpstr>ФОТООТЧЕТ</vt:lpstr>
    </vt:vector>
  </TitlesOfParts>
  <Company>Финуправление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 РЕАЛИЗАЦИИ  БЮДЖЕТНОЙ ПОЛИТИКИ В БЕЛОЗЕРСКОМ МУНИЦИПАЛЬНОМ РАЙОНЕ</dc:title>
  <dc:creator>Хансен С.В.</dc:creator>
  <cp:lastModifiedBy>Первунинская Н.П.</cp:lastModifiedBy>
  <cp:revision>271</cp:revision>
  <cp:lastPrinted>2015-10-28T07:53:04Z</cp:lastPrinted>
  <dcterms:created xsi:type="dcterms:W3CDTF">2015-10-21T08:24:23Z</dcterms:created>
  <dcterms:modified xsi:type="dcterms:W3CDTF">2025-09-16T13:45:01Z</dcterms:modified>
</cp:coreProperties>
</file>